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7" r:id="rId4"/>
    <p:sldId id="266" r:id="rId5"/>
    <p:sldId id="276" r:id="rId6"/>
    <p:sldId id="272" r:id="rId7"/>
    <p:sldId id="295" r:id="rId8"/>
    <p:sldId id="275" r:id="rId9"/>
    <p:sldId id="258" r:id="rId10"/>
    <p:sldId id="307" r:id="rId11"/>
    <p:sldId id="290" r:id="rId12"/>
    <p:sldId id="265" r:id="rId13"/>
    <p:sldId id="279" r:id="rId14"/>
    <p:sldId id="281" r:id="rId15"/>
    <p:sldId id="283" r:id="rId16"/>
    <p:sldId id="322" r:id="rId17"/>
    <p:sldId id="308" r:id="rId18"/>
    <p:sldId id="285" r:id="rId19"/>
    <p:sldId id="286" r:id="rId20"/>
    <p:sldId id="291" r:id="rId21"/>
    <p:sldId id="292" r:id="rId22"/>
    <p:sldId id="293" r:id="rId23"/>
    <p:sldId id="296" r:id="rId24"/>
    <p:sldId id="300" r:id="rId25"/>
    <p:sldId id="324" r:id="rId26"/>
    <p:sldId id="301" r:id="rId27"/>
    <p:sldId id="298" r:id="rId28"/>
    <p:sldId id="269" r:id="rId29"/>
    <p:sldId id="302" r:id="rId30"/>
    <p:sldId id="303" r:id="rId31"/>
    <p:sldId id="304" r:id="rId32"/>
    <p:sldId id="305" r:id="rId33"/>
    <p:sldId id="309" r:id="rId34"/>
    <p:sldId id="311" r:id="rId35"/>
    <p:sldId id="310" r:id="rId36"/>
    <p:sldId id="315" r:id="rId37"/>
    <p:sldId id="317" r:id="rId38"/>
    <p:sldId id="318" r:id="rId39"/>
    <p:sldId id="319" r:id="rId40"/>
    <p:sldId id="320" r:id="rId41"/>
    <p:sldId id="321" r:id="rId42"/>
    <p:sldId id="30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4626" autoAdjust="0"/>
  </p:normalViewPr>
  <p:slideViewPr>
    <p:cSldViewPr>
      <p:cViewPr varScale="1">
        <p:scale>
          <a:sx n="121" d="100"/>
          <a:sy n="121" d="100"/>
        </p:scale>
        <p:origin x="896" y="168"/>
      </p:cViewPr>
      <p:guideLst>
        <p:guide orient="horz" pos="2160"/>
        <p:guide pos="2880"/>
      </p:guideLst>
    </p:cSldViewPr>
  </p:slideViewPr>
  <p:outlineViewPr>
    <p:cViewPr>
      <p:scale>
        <a:sx n="33" d="100"/>
        <a:sy n="33" d="100"/>
      </p:scale>
      <p:origin x="0" y="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27FB4-EF2F-4546-A4DC-6F3231B3BF63}" type="datetimeFigureOut">
              <a:rPr lang="en-NZ" smtClean="0"/>
              <a:pPr/>
              <a:t>5/11/21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92A2A-5374-4271-A8A0-A6EB09CA0005}"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6D692A2A-5374-4271-A8A0-A6EB09CA0005}" type="slidenum">
              <a:rPr lang="en-NZ" smtClean="0"/>
              <a:pPr/>
              <a:t>12</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6D692A2A-5374-4271-A8A0-A6EB09CA0005}" type="slidenum">
              <a:rPr lang="en-NZ" smtClean="0"/>
              <a:pPr/>
              <a:t>33</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AF50A9B5-2440-4CF4-860C-9815C4123E28}" type="datetimeFigureOut">
              <a:rPr lang="en-NZ" smtClean="0"/>
              <a:pPr/>
              <a:t>5/11/21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F50A9B5-2440-4CF4-860C-9815C4123E28}" type="datetimeFigureOut">
              <a:rPr lang="en-NZ" smtClean="0"/>
              <a:pPr/>
              <a:t>5/11/21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F50A9B5-2440-4CF4-860C-9815C4123E28}" type="datetimeFigureOut">
              <a:rPr lang="en-NZ" smtClean="0"/>
              <a:pPr/>
              <a:t>5/11/21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F50A9B5-2440-4CF4-860C-9815C4123E28}" type="datetimeFigureOut">
              <a:rPr lang="en-NZ" smtClean="0"/>
              <a:pPr/>
              <a:t>5/11/21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0A9B5-2440-4CF4-860C-9815C4123E28}" type="datetimeFigureOut">
              <a:rPr lang="en-NZ" smtClean="0"/>
              <a:pPr/>
              <a:t>5/11/21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F50A9B5-2440-4CF4-860C-9815C4123E28}" type="datetimeFigureOut">
              <a:rPr lang="en-NZ" smtClean="0"/>
              <a:pPr/>
              <a:t>5/11/21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F50A9B5-2440-4CF4-860C-9815C4123E28}" type="datetimeFigureOut">
              <a:rPr lang="en-NZ" smtClean="0"/>
              <a:pPr/>
              <a:t>5/11/21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F50A9B5-2440-4CF4-860C-9815C4123E28}" type="datetimeFigureOut">
              <a:rPr lang="en-NZ" smtClean="0"/>
              <a:pPr/>
              <a:t>5/11/21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0A9B5-2440-4CF4-860C-9815C4123E28}" type="datetimeFigureOut">
              <a:rPr lang="en-NZ" smtClean="0"/>
              <a:pPr/>
              <a:t>5/11/21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0A9B5-2440-4CF4-860C-9815C4123E28}" type="datetimeFigureOut">
              <a:rPr lang="en-NZ" smtClean="0"/>
              <a:pPr/>
              <a:t>5/11/21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0A9B5-2440-4CF4-860C-9815C4123E28}" type="datetimeFigureOut">
              <a:rPr lang="en-NZ" smtClean="0"/>
              <a:pPr/>
              <a:t>5/11/21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7448BB4-E8AB-4A71-839C-5292F376C956}"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0A9B5-2440-4CF4-860C-9815C4123E28}" type="datetimeFigureOut">
              <a:rPr lang="en-NZ" smtClean="0"/>
              <a:pPr/>
              <a:t>5/11/21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48BB4-E8AB-4A71-839C-5292F376C956}"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QXfJNrrcgiI"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Office/Downloads/Mana.mp4" TargetMode="External"/><Relationship Id="rId5" Type="http://schemas.openxmlformats.org/officeDocument/2006/relationships/image" Target="../media/image9.png"/><Relationship Id="rId4" Type="http://schemas.openxmlformats.org/officeDocument/2006/relationships/hyperlink" Target="https://youtu.be/Wzd24t8QsK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1lFbJP9t8ko" TargetMode="External"/><Relationship Id="rId2" Type="http://schemas.openxmlformats.org/officeDocument/2006/relationships/slideLayout" Target="../slideLayouts/slideLayout2.xml"/><Relationship Id="rId1" Type="http://schemas.openxmlformats.org/officeDocument/2006/relationships/video" Target="file:///C:/Users/Office/Downloads/Mystical%20Rainforest%20Labyrinth,%20Te%20Moata,%20Aotearoa_New%20Zealand.mp4"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QXfJNrrcgiI" TargetMode="External"/><Relationship Id="rId2" Type="http://schemas.openxmlformats.org/officeDocument/2006/relationships/slideLayout" Target="../slideLayouts/slideLayout2.xml"/><Relationship Id="rId1" Type="http://schemas.openxmlformats.org/officeDocument/2006/relationships/video" Target="file:///C:/Users/Office/Downloads/chartres.mp4"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J6J2Haktdc" TargetMode="External"/><Relationship Id="rId2" Type="http://schemas.openxmlformats.org/officeDocument/2006/relationships/slideLayout" Target="../slideLayouts/slideLayout2.xml"/><Relationship Id="rId1" Type="http://schemas.openxmlformats.org/officeDocument/2006/relationships/video" Target="file:///C:/Users/Office/Downloads/Grace.mp4"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J5jegAFN9J4" TargetMode="External"/><Relationship Id="rId2" Type="http://schemas.openxmlformats.org/officeDocument/2006/relationships/slideLayout" Target="../slideLayouts/slideLayout2.xml"/><Relationship Id="rId1" Type="http://schemas.openxmlformats.org/officeDocument/2006/relationships/video" Target="file:///C:/Users/Office/Downloads/Chartres%20Labyrinth.mp4"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543800" cy="2667000"/>
          </a:xfrm>
        </p:spPr>
        <p:txBody>
          <a:bodyPr>
            <a:normAutofit fontScale="90000"/>
          </a:bodyPr>
          <a:lstStyle/>
          <a:p>
            <a:r>
              <a:rPr lang="en-NZ" dirty="0" err="1">
                <a:latin typeface="Algerian" pitchFamily="82" charset="0"/>
              </a:rPr>
              <a:t>i</a:t>
            </a:r>
            <a:r>
              <a:rPr lang="en-NZ" dirty="0">
                <a:latin typeface="Algerian" pitchFamily="82" charset="0"/>
              </a:rPr>
              <a:t>   the Labyrinth</a:t>
            </a:r>
            <a:br>
              <a:rPr lang="en-NZ" dirty="0">
                <a:latin typeface="Algerian" pitchFamily="82" charset="0"/>
              </a:rPr>
            </a:br>
            <a:br>
              <a:rPr lang="en-NZ" dirty="0">
                <a:latin typeface="Algerian" pitchFamily="82" charset="0"/>
              </a:rPr>
            </a:br>
            <a:r>
              <a:rPr lang="en-NZ" dirty="0">
                <a:latin typeface="Algerian" pitchFamily="82" charset="0"/>
              </a:rPr>
              <a:t>ii    Walking  a sacred path</a:t>
            </a:r>
            <a:br>
              <a:rPr lang="en-NZ" dirty="0">
                <a:latin typeface="Algerian" pitchFamily="82" charset="0"/>
              </a:rPr>
            </a:br>
            <a:br>
              <a:rPr lang="en-NZ" dirty="0">
                <a:latin typeface="Algerian" pitchFamily="82" charset="0"/>
              </a:rPr>
            </a:br>
            <a:r>
              <a:rPr lang="en-NZ" dirty="0">
                <a:latin typeface="Algerian" pitchFamily="82" charset="0"/>
              </a:rPr>
              <a:t>iii   the light house</a:t>
            </a:r>
            <a:br>
              <a:rPr lang="en-NZ" dirty="0">
                <a:latin typeface="Algerian" pitchFamily="82" charset="0"/>
              </a:rPr>
            </a:br>
            <a:br>
              <a:rPr lang="en-NZ" dirty="0">
                <a:latin typeface="Algerian" pitchFamily="82" charset="0"/>
              </a:rPr>
            </a:br>
            <a:r>
              <a:rPr lang="en-NZ" sz="2700" dirty="0">
                <a:latin typeface="Algerian" pitchFamily="82" charset="0"/>
              </a:rPr>
              <a:t>rose </a:t>
            </a:r>
            <a:r>
              <a:rPr lang="en-NZ" sz="2700" dirty="0" err="1">
                <a:latin typeface="Algerian" pitchFamily="82" charset="0"/>
              </a:rPr>
              <a:t>isbell</a:t>
            </a:r>
            <a:br>
              <a:rPr lang="en-NZ" sz="2700" dirty="0">
                <a:latin typeface="Algerian" pitchFamily="82" charset="0"/>
              </a:rPr>
            </a:br>
            <a:r>
              <a:rPr lang="en-NZ" sz="2700" dirty="0">
                <a:latin typeface="Algerian" pitchFamily="82" charset="0"/>
              </a:rPr>
              <a:t>October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Algerian" pitchFamily="82" charset="0"/>
              </a:rPr>
              <a:t>Chartres cathedral</a:t>
            </a:r>
          </a:p>
        </p:txBody>
      </p:sp>
      <p:sp>
        <p:nvSpPr>
          <p:cNvPr id="3" name="Rectangle 2"/>
          <p:cNvSpPr/>
          <p:nvPr/>
        </p:nvSpPr>
        <p:spPr>
          <a:xfrm>
            <a:off x="3131573" y="3244334"/>
            <a:ext cx="2880853" cy="369332"/>
          </a:xfrm>
          <a:prstGeom prst="rect">
            <a:avLst/>
          </a:prstGeom>
        </p:spPr>
        <p:txBody>
          <a:bodyPr wrap="none">
            <a:spAutoFit/>
          </a:bodyPr>
          <a:lstStyle/>
          <a:p>
            <a:r>
              <a:rPr lang="en-NZ" u="sng" dirty="0">
                <a:hlinkClick r:id="rId2"/>
              </a:rPr>
              <a:t>https://youtu.be/QXfJNrrcgiI</a:t>
            </a:r>
            <a:endParaRPr lang="en-NZ" dirty="0"/>
          </a:p>
        </p:txBody>
      </p:sp>
      <p:pic>
        <p:nvPicPr>
          <p:cNvPr id="5017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219199"/>
            <a:ext cx="6019800" cy="535093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ist College labyrinth Akaroa"/>
          <p:cNvPicPr>
            <a:picLocks noChangeAspect="1" noChangeArrowheads="1"/>
          </p:cNvPicPr>
          <p:nvPr/>
        </p:nvPicPr>
        <p:blipFill>
          <a:blip r:embed="rId2" cstate="print"/>
          <a:srcRect/>
          <a:stretch>
            <a:fillRect/>
          </a:stretch>
        </p:blipFill>
        <p:spPr bwMode="auto">
          <a:xfrm>
            <a:off x="1676400" y="1584314"/>
            <a:ext cx="6019800" cy="4645037"/>
          </a:xfrm>
          <a:prstGeom prst="rect">
            <a:avLst/>
          </a:prstGeom>
          <a:noFill/>
        </p:spPr>
      </p:pic>
      <p:sp>
        <p:nvSpPr>
          <p:cNvPr id="4" name="Rectangle 3"/>
          <p:cNvSpPr/>
          <p:nvPr/>
        </p:nvSpPr>
        <p:spPr>
          <a:xfrm>
            <a:off x="228600" y="381000"/>
            <a:ext cx="9457871" cy="1323439"/>
          </a:xfrm>
          <a:prstGeom prst="rect">
            <a:avLst/>
          </a:prstGeom>
        </p:spPr>
        <p:txBody>
          <a:bodyPr wrap="square">
            <a:spAutoFit/>
          </a:bodyPr>
          <a:lstStyle/>
          <a:p>
            <a:pPr algn="ctr"/>
            <a:r>
              <a:rPr lang="en-NZ" sz="4000" dirty="0">
                <a:solidFill>
                  <a:srgbClr val="002060"/>
                </a:solidFill>
                <a:latin typeface="Algerian" pitchFamily="82" charset="0"/>
                <a:ea typeface="Calibri" pitchFamily="34" charset="0"/>
                <a:cs typeface="Times New Roman" pitchFamily="18" charset="0"/>
              </a:rPr>
              <a:t>southern lights centre</a:t>
            </a:r>
          </a:p>
          <a:p>
            <a:pPr algn="ctr"/>
            <a:r>
              <a:rPr lang="en-NZ" sz="4000" dirty="0" err="1">
                <a:solidFill>
                  <a:srgbClr val="002060"/>
                </a:solidFill>
                <a:latin typeface="Algerian" pitchFamily="82" charset="0"/>
                <a:cs typeface="Times New Roman" pitchFamily="18" charset="0"/>
              </a:rPr>
              <a:t>akaroa</a:t>
            </a:r>
            <a:endParaRPr lang="en-NZ"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r>
              <a:rPr lang="en-NZ" dirty="0" err="1">
                <a:latin typeface="Algerian" pitchFamily="82" charset="0"/>
              </a:rPr>
              <a:t>Mana</a:t>
            </a:r>
            <a:r>
              <a:rPr lang="en-NZ" dirty="0">
                <a:latin typeface="Algerian" pitchFamily="82" charset="0"/>
              </a:rPr>
              <a:t> retreat </a:t>
            </a:r>
            <a:br>
              <a:rPr lang="en-NZ" dirty="0">
                <a:latin typeface="Algerian" pitchFamily="82" charset="0"/>
              </a:rPr>
            </a:br>
            <a:r>
              <a:rPr lang="en-NZ" dirty="0" err="1">
                <a:latin typeface="Algerian" pitchFamily="82" charset="0"/>
              </a:rPr>
              <a:t>coromandel</a:t>
            </a:r>
            <a:br>
              <a:rPr lang="en-NZ" dirty="0">
                <a:latin typeface="Algerian" pitchFamily="82" charset="0"/>
              </a:rPr>
            </a:br>
            <a:br>
              <a:rPr lang="en-NZ" sz="1100" dirty="0">
                <a:latin typeface="Algerian" pitchFamily="82" charset="0"/>
              </a:rPr>
            </a:br>
            <a:r>
              <a:rPr lang="en-NZ" sz="3200" dirty="0">
                <a:latin typeface="Algerian" pitchFamily="82" charset="0"/>
              </a:rPr>
              <a:t>the sanctuary at </a:t>
            </a:r>
            <a:r>
              <a:rPr lang="en-NZ" sz="3200" dirty="0" err="1">
                <a:latin typeface="Algerian" pitchFamily="82" charset="0"/>
              </a:rPr>
              <a:t>mana</a:t>
            </a:r>
            <a:br>
              <a:rPr lang="en-NZ" dirty="0">
                <a:latin typeface="Algerian" pitchFamily="82" charset="0"/>
              </a:rPr>
            </a:br>
            <a:br>
              <a:rPr lang="en-NZ" dirty="0">
                <a:latin typeface="Algerian" pitchFamily="82" charset="0"/>
              </a:rPr>
            </a:br>
            <a:endParaRPr lang="en-NZ" dirty="0">
              <a:latin typeface="Algerian" pitchFamily="82" charset="0"/>
            </a:endParaRPr>
          </a:p>
        </p:txBody>
      </p:sp>
      <p:sp>
        <p:nvSpPr>
          <p:cNvPr id="3" name="Content Placeholder 2"/>
          <p:cNvSpPr>
            <a:spLocks noGrp="1"/>
          </p:cNvSpPr>
          <p:nvPr>
            <p:ph idx="1"/>
          </p:nvPr>
        </p:nvSpPr>
        <p:spPr>
          <a:xfrm>
            <a:off x="2438400" y="2590800"/>
            <a:ext cx="6096000" cy="4525963"/>
          </a:xfrm>
        </p:spPr>
        <p:txBody>
          <a:bodyPr/>
          <a:lstStyle/>
          <a:p>
            <a:pPr>
              <a:buNone/>
            </a:pPr>
            <a:endParaRPr lang="en-NZ" sz="2800" u="sng" dirty="0">
              <a:latin typeface="Algerian" pitchFamily="82" charset="0"/>
              <a:hlinkClick r:id="rId4"/>
            </a:endParaRPr>
          </a:p>
          <a:p>
            <a:pPr>
              <a:buNone/>
            </a:pPr>
            <a:endParaRPr lang="en-NZ" u="sng" dirty="0">
              <a:hlinkClick r:id="rId4"/>
            </a:endParaRPr>
          </a:p>
          <a:p>
            <a:pPr>
              <a:buNone/>
            </a:pPr>
            <a:endParaRPr lang="en-NZ" u="sng" dirty="0">
              <a:hlinkClick r:id="rId4"/>
            </a:endParaRPr>
          </a:p>
          <a:p>
            <a:pPr>
              <a:buNone/>
            </a:pPr>
            <a:r>
              <a:rPr lang="en-NZ" sz="2000" u="sng" dirty="0">
                <a:hlinkClick r:id="rId4"/>
              </a:rPr>
              <a:t>https://youtu.be/Wzd24t8QsKo</a:t>
            </a:r>
            <a:endParaRPr lang="en-NZ" sz="2000" dirty="0"/>
          </a:p>
          <a:p>
            <a:endParaRPr lang="en-NZ" dirty="0"/>
          </a:p>
        </p:txBody>
      </p:sp>
      <p:pic>
        <p:nvPicPr>
          <p:cNvPr id="5" name="Mana.mp4">
            <a:hlinkClick r:id="" action="ppaction://media"/>
          </p:cNvPr>
          <p:cNvPicPr>
            <a:picLocks noRot="1" noChangeAspect="1"/>
          </p:cNvPicPr>
          <p:nvPr>
            <a:videoFile r:link="rId1"/>
          </p:nvPr>
        </p:nvPicPr>
        <p:blipFill>
          <a:blip r:embed="rId5" cstate="print"/>
          <a:stretch>
            <a:fillRect/>
          </a:stretch>
        </p:blipFill>
        <p:spPr>
          <a:xfrm>
            <a:off x="1676400" y="2133600"/>
            <a:ext cx="5867400" cy="440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r>
              <a:rPr lang="en-NZ" dirty="0" err="1">
                <a:latin typeface="Algerian" pitchFamily="82" charset="0"/>
              </a:rPr>
              <a:t>te</a:t>
            </a:r>
            <a:r>
              <a:rPr lang="en-NZ" dirty="0">
                <a:latin typeface="Algerian" pitchFamily="82" charset="0"/>
              </a:rPr>
              <a:t> </a:t>
            </a:r>
            <a:r>
              <a:rPr lang="en-NZ" dirty="0" err="1">
                <a:latin typeface="Algerian" pitchFamily="82" charset="0"/>
              </a:rPr>
              <a:t>moata</a:t>
            </a:r>
            <a:r>
              <a:rPr lang="en-NZ" dirty="0">
                <a:latin typeface="Algerian" pitchFamily="82" charset="0"/>
              </a:rPr>
              <a:t> retreat</a:t>
            </a:r>
            <a:br>
              <a:rPr lang="en-NZ" dirty="0">
                <a:latin typeface="Algerian" pitchFamily="82" charset="0"/>
              </a:rPr>
            </a:br>
            <a:r>
              <a:rPr lang="en-NZ" dirty="0" err="1">
                <a:latin typeface="Algerian" pitchFamily="82" charset="0"/>
              </a:rPr>
              <a:t>coromandel</a:t>
            </a:r>
            <a:br>
              <a:rPr lang="en-NZ" dirty="0">
                <a:latin typeface="Algerian" pitchFamily="82" charset="0"/>
              </a:rPr>
            </a:br>
            <a:br>
              <a:rPr lang="en-NZ" sz="2200" dirty="0">
                <a:latin typeface="Algerian" pitchFamily="82" charset="0"/>
              </a:rPr>
            </a:br>
            <a:r>
              <a:rPr lang="en-NZ" sz="2800" dirty="0">
                <a:latin typeface="Algerian" pitchFamily="82" charset="0"/>
              </a:rPr>
              <a:t>mystical rainforest labyrinth</a:t>
            </a:r>
            <a:endParaRPr lang="en-NZ" dirty="0">
              <a:latin typeface="Algerian" pitchFamily="82" charset="0"/>
            </a:endParaRPr>
          </a:p>
        </p:txBody>
      </p:sp>
      <p:sp>
        <p:nvSpPr>
          <p:cNvPr id="3" name="Content Placeholder 2"/>
          <p:cNvSpPr>
            <a:spLocks noGrp="1"/>
          </p:cNvSpPr>
          <p:nvPr>
            <p:ph idx="1"/>
          </p:nvPr>
        </p:nvSpPr>
        <p:spPr>
          <a:xfrm>
            <a:off x="2514600" y="2332037"/>
            <a:ext cx="6019800" cy="4525963"/>
          </a:xfrm>
        </p:spPr>
        <p:txBody>
          <a:bodyPr/>
          <a:lstStyle/>
          <a:p>
            <a:pPr>
              <a:buNone/>
            </a:pPr>
            <a:endParaRPr lang="en-NZ" u="sng" dirty="0">
              <a:hlinkClick r:id="rId3"/>
            </a:endParaRPr>
          </a:p>
          <a:p>
            <a:pPr>
              <a:buNone/>
            </a:pPr>
            <a:endParaRPr lang="en-NZ" u="sng" dirty="0">
              <a:hlinkClick r:id="rId3"/>
            </a:endParaRPr>
          </a:p>
          <a:p>
            <a:pPr>
              <a:buNone/>
            </a:pPr>
            <a:r>
              <a:rPr lang="en-NZ" sz="2000" u="sng" dirty="0">
                <a:hlinkClick r:id="rId3"/>
              </a:rPr>
              <a:t>https://youtu.be/1lFbJP9t8ko</a:t>
            </a:r>
            <a:endParaRPr lang="en-NZ" sz="2000" dirty="0"/>
          </a:p>
        </p:txBody>
      </p:sp>
      <p:pic>
        <p:nvPicPr>
          <p:cNvPr id="4" name="Mystical Rainforest Labyrinth, Te Moata, Aotearoa_New Zealand.mp4">
            <a:hlinkClick r:id="" action="ppaction://media"/>
          </p:cNvPr>
          <p:cNvPicPr>
            <a:picLocks noRot="1" noChangeAspect="1"/>
          </p:cNvPicPr>
          <p:nvPr>
            <a:videoFile r:link="rId1"/>
          </p:nvPr>
        </p:nvPicPr>
        <p:blipFill>
          <a:blip r:embed="rId4" cstate="print"/>
          <a:stretch>
            <a:fillRect/>
          </a:stretch>
        </p:blipFill>
        <p:spPr>
          <a:xfrm>
            <a:off x="1828800" y="2590800"/>
            <a:ext cx="5410200" cy="4057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br>
              <a:rPr lang="en-NZ" dirty="0">
                <a:latin typeface="Algerian" pitchFamily="82" charset="0"/>
              </a:rPr>
            </a:br>
            <a:r>
              <a:rPr lang="en-NZ" dirty="0">
                <a:latin typeface="Algerian" pitchFamily="82" charset="0"/>
              </a:rPr>
              <a:t>Madonna rising</a:t>
            </a:r>
            <a:br>
              <a:rPr lang="en-NZ" dirty="0">
                <a:latin typeface="Algerian" pitchFamily="82" charset="0"/>
              </a:rPr>
            </a:br>
            <a:r>
              <a:rPr lang="en-NZ" sz="3100" dirty="0" err="1">
                <a:latin typeface="Algerian" pitchFamily="82" charset="0"/>
              </a:rPr>
              <a:t>chartres</a:t>
            </a:r>
            <a:br>
              <a:rPr lang="en-NZ" sz="3100" dirty="0">
                <a:latin typeface="Algerian" pitchFamily="82" charset="0"/>
              </a:rPr>
            </a:br>
            <a:br>
              <a:rPr lang="en-NZ" sz="3100" dirty="0">
                <a:latin typeface="Algerian" pitchFamily="82" charset="0"/>
              </a:rPr>
            </a:br>
            <a:r>
              <a:rPr lang="en-NZ" sz="3100" dirty="0">
                <a:latin typeface="Algerian" pitchFamily="82" charset="0"/>
              </a:rPr>
              <a:t>a spiritual pilgrimage</a:t>
            </a:r>
            <a:br>
              <a:rPr lang="en-NZ" sz="2800" dirty="0">
                <a:latin typeface="Algerian" pitchFamily="82" charset="0"/>
              </a:rPr>
            </a:br>
            <a:endParaRPr lang="en-NZ" sz="3100" dirty="0">
              <a:latin typeface="Algerian" pitchFamily="82" charset="0"/>
            </a:endParaRPr>
          </a:p>
        </p:txBody>
      </p:sp>
      <p:sp>
        <p:nvSpPr>
          <p:cNvPr id="3" name="Content Placeholder 2"/>
          <p:cNvSpPr>
            <a:spLocks noGrp="1"/>
          </p:cNvSpPr>
          <p:nvPr>
            <p:ph idx="1"/>
          </p:nvPr>
        </p:nvSpPr>
        <p:spPr>
          <a:xfrm>
            <a:off x="2590800" y="1600200"/>
            <a:ext cx="6096000" cy="4525963"/>
          </a:xfrm>
        </p:spPr>
        <p:txBody>
          <a:bodyPr/>
          <a:lstStyle/>
          <a:p>
            <a:endParaRPr lang="en-NZ" dirty="0"/>
          </a:p>
          <a:p>
            <a:pPr>
              <a:buNone/>
            </a:pPr>
            <a:endParaRPr lang="en-NZ" sz="2800" dirty="0">
              <a:latin typeface="Algerian" pitchFamily="82" charset="0"/>
            </a:endParaRPr>
          </a:p>
          <a:p>
            <a:pPr>
              <a:buNone/>
            </a:pPr>
            <a:r>
              <a:rPr lang="en-NZ" sz="1800" u="sng" dirty="0">
                <a:hlinkClick r:id="rId3"/>
              </a:rPr>
              <a:t>https://youtu.be/QXfJNrrcgiI</a:t>
            </a:r>
            <a:endParaRPr lang="en-NZ" sz="1800" dirty="0"/>
          </a:p>
        </p:txBody>
      </p:sp>
      <p:pic>
        <p:nvPicPr>
          <p:cNvPr id="6" name="chartres.mp4">
            <a:hlinkClick r:id="" action="ppaction://media"/>
          </p:cNvPr>
          <p:cNvPicPr>
            <a:picLocks noRot="1" noChangeAspect="1"/>
          </p:cNvPicPr>
          <p:nvPr>
            <a:videoFile r:link="rId1"/>
          </p:nvPr>
        </p:nvPicPr>
        <p:blipFill>
          <a:blip r:embed="rId4" cstate="print"/>
          <a:stretch>
            <a:fillRect/>
          </a:stretch>
        </p:blipFill>
        <p:spPr>
          <a:xfrm>
            <a:off x="1752600" y="2286000"/>
            <a:ext cx="5791200"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br>
              <a:rPr lang="en-NZ" dirty="0">
                <a:latin typeface="Algerian" pitchFamily="82" charset="0"/>
              </a:rPr>
            </a:br>
            <a:r>
              <a:rPr lang="en-NZ" dirty="0" err="1">
                <a:latin typeface="Algerian" pitchFamily="82" charset="0"/>
              </a:rPr>
              <a:t>Banafsheh</a:t>
            </a:r>
            <a:r>
              <a:rPr lang="en-NZ" dirty="0">
                <a:latin typeface="Algerian" pitchFamily="82" charset="0"/>
              </a:rPr>
              <a:t>  </a:t>
            </a:r>
            <a:r>
              <a:rPr lang="en-NZ" dirty="0" err="1">
                <a:latin typeface="Algerian" pitchFamily="82" charset="0"/>
              </a:rPr>
              <a:t>sayyad</a:t>
            </a:r>
            <a:br>
              <a:rPr lang="en-NZ" dirty="0">
                <a:latin typeface="Algerian" pitchFamily="82" charset="0"/>
              </a:rPr>
            </a:br>
            <a:r>
              <a:rPr lang="en-NZ" sz="2700" dirty="0" err="1">
                <a:latin typeface="Algerian" pitchFamily="82" charset="0"/>
              </a:rPr>
              <a:t>persian</a:t>
            </a:r>
            <a:r>
              <a:rPr lang="en-NZ" sz="2700" dirty="0">
                <a:latin typeface="Algerian" pitchFamily="82" charset="0"/>
              </a:rPr>
              <a:t> mystical dance</a:t>
            </a:r>
            <a:br>
              <a:rPr lang="en-NZ" dirty="0">
                <a:latin typeface="Algerian" pitchFamily="82" charset="0"/>
              </a:rPr>
            </a:br>
            <a:br>
              <a:rPr lang="en-NZ" dirty="0">
                <a:latin typeface="Algerian" pitchFamily="82" charset="0"/>
              </a:rPr>
            </a:br>
            <a:endParaRPr lang="en-NZ" dirty="0">
              <a:latin typeface="Algerian" pitchFamily="82" charset="0"/>
            </a:endParaRPr>
          </a:p>
        </p:txBody>
      </p:sp>
      <p:sp>
        <p:nvSpPr>
          <p:cNvPr id="3" name="Content Placeholder 2"/>
          <p:cNvSpPr>
            <a:spLocks noGrp="1"/>
          </p:cNvSpPr>
          <p:nvPr>
            <p:ph idx="1"/>
          </p:nvPr>
        </p:nvSpPr>
        <p:spPr/>
        <p:txBody>
          <a:bodyPr>
            <a:normAutofit/>
          </a:bodyPr>
          <a:lstStyle/>
          <a:p>
            <a:pPr algn="ctr">
              <a:buNone/>
            </a:pPr>
            <a:r>
              <a:rPr lang="en-NZ" sz="2800" dirty="0">
                <a:latin typeface="Algerian" pitchFamily="82" charset="0"/>
              </a:rPr>
              <a:t>Add photos</a:t>
            </a:r>
          </a:p>
        </p:txBody>
      </p:sp>
      <p:pic>
        <p:nvPicPr>
          <p:cNvPr id="1331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1524000"/>
            <a:ext cx="7086600" cy="5105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sz="4900" dirty="0">
                <a:latin typeface="Algerian" pitchFamily="82" charset="0"/>
              </a:rPr>
            </a:br>
            <a:br>
              <a:rPr lang="en-NZ" sz="4900" dirty="0">
                <a:latin typeface="Algerian" pitchFamily="82" charset="0"/>
              </a:rPr>
            </a:br>
            <a:r>
              <a:rPr lang="en-NZ" sz="4900" dirty="0">
                <a:latin typeface="Algerian" pitchFamily="82" charset="0"/>
              </a:rPr>
              <a:t>Labyrinths  3</a:t>
            </a:r>
            <a:br>
              <a:rPr lang="en-NZ" sz="4900" dirty="0">
                <a:latin typeface="Algerian" pitchFamily="82" charset="0"/>
              </a:rPr>
            </a:br>
            <a:r>
              <a:rPr lang="en-NZ" sz="4900" dirty="0">
                <a:latin typeface="Algerian" pitchFamily="82" charset="0"/>
              </a:rPr>
              <a:t> </a:t>
            </a:r>
            <a:r>
              <a:rPr lang="en-NZ" sz="3100" dirty="0">
                <a:latin typeface="Algerian" pitchFamily="82" charset="0"/>
              </a:rPr>
              <a:t>videos</a:t>
            </a:r>
            <a:br>
              <a:rPr lang="en-NZ" dirty="0">
                <a:latin typeface="Algerian" pitchFamily="82" charset="0"/>
              </a:rPr>
            </a:br>
            <a:endParaRPr lang="en-NZ" dirty="0">
              <a:latin typeface="Algerian" pitchFamily="82" charset="0"/>
            </a:endParaRPr>
          </a:p>
        </p:txBody>
      </p:sp>
      <p:sp>
        <p:nvSpPr>
          <p:cNvPr id="3" name="Content Placeholder 2"/>
          <p:cNvSpPr>
            <a:spLocks noGrp="1"/>
          </p:cNvSpPr>
          <p:nvPr>
            <p:ph idx="1"/>
          </p:nvPr>
        </p:nvSpPr>
        <p:spPr/>
        <p:txBody>
          <a:bodyPr/>
          <a:lstStyle/>
          <a:p>
            <a:endParaRPr lang="en-NZ" dirty="0"/>
          </a:p>
          <a:p>
            <a:endParaRPr lang="en-NZ" dirty="0"/>
          </a:p>
          <a:p>
            <a:pPr algn="ctr">
              <a:buNone/>
            </a:pPr>
            <a:r>
              <a:rPr lang="en-NZ" sz="2400" dirty="0">
                <a:latin typeface="Algerian" pitchFamily="82" charset="0"/>
              </a:rPr>
              <a:t>Grace cathedral, san </a:t>
            </a:r>
            <a:r>
              <a:rPr lang="en-NZ" sz="2400" dirty="0" err="1">
                <a:latin typeface="Algerian" pitchFamily="82" charset="0"/>
              </a:rPr>
              <a:t>francisco</a:t>
            </a:r>
            <a:endParaRPr lang="en-NZ" sz="2400" dirty="0">
              <a:latin typeface="Algerian" pitchFamily="82" charset="0"/>
            </a:endParaRPr>
          </a:p>
          <a:p>
            <a:pPr algn="ctr">
              <a:buNone/>
            </a:pPr>
            <a:r>
              <a:rPr lang="en-NZ" sz="2400" dirty="0" err="1">
                <a:latin typeface="Algerian" pitchFamily="82" charset="0"/>
              </a:rPr>
              <a:t>Leucadia</a:t>
            </a:r>
            <a:r>
              <a:rPr lang="en-NZ" sz="2400" dirty="0">
                <a:latin typeface="Algerian" pitchFamily="82" charset="0"/>
              </a:rPr>
              <a:t> beach, </a:t>
            </a:r>
            <a:r>
              <a:rPr lang="en-NZ" sz="2400" dirty="0" err="1">
                <a:latin typeface="Algerian" pitchFamily="82" charset="0"/>
              </a:rPr>
              <a:t>california</a:t>
            </a:r>
            <a:r>
              <a:rPr lang="en-NZ" sz="2400" dirty="0">
                <a:latin typeface="Algerian" pitchFamily="82" charset="0"/>
              </a:rPr>
              <a:t> </a:t>
            </a:r>
          </a:p>
          <a:p>
            <a:pPr>
              <a:buNone/>
            </a:pPr>
            <a:endParaRPr lang="en-N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latin typeface="Algerian" pitchFamily="82" charset="0"/>
              </a:rPr>
              <a:t>Grace cathedral</a:t>
            </a:r>
            <a:br>
              <a:rPr lang="en-NZ" dirty="0">
                <a:latin typeface="Algerian" pitchFamily="82" charset="0"/>
              </a:rPr>
            </a:br>
            <a:r>
              <a:rPr lang="en-NZ" sz="3100" dirty="0">
                <a:latin typeface="Algerian" pitchFamily="82" charset="0"/>
              </a:rPr>
              <a:t>san </a:t>
            </a:r>
            <a:r>
              <a:rPr lang="en-NZ" sz="3100" dirty="0" err="1">
                <a:latin typeface="Algerian" pitchFamily="82" charset="0"/>
              </a:rPr>
              <a:t>francisco</a:t>
            </a:r>
            <a:endParaRPr lang="en-NZ" sz="3100" dirty="0">
              <a:latin typeface="Algerian" pitchFamily="82" charset="0"/>
            </a:endParaRPr>
          </a:p>
        </p:txBody>
      </p:sp>
      <p:sp>
        <p:nvSpPr>
          <p:cNvPr id="3" name="Content Placeholder 2"/>
          <p:cNvSpPr>
            <a:spLocks noGrp="1"/>
          </p:cNvSpPr>
          <p:nvPr>
            <p:ph idx="1"/>
          </p:nvPr>
        </p:nvSpPr>
        <p:spPr>
          <a:xfrm>
            <a:off x="533400" y="1524000"/>
            <a:ext cx="8229600" cy="4525963"/>
          </a:xfrm>
        </p:spPr>
        <p:txBody>
          <a:bodyPr>
            <a:normAutofit/>
          </a:bodyPr>
          <a:lstStyle/>
          <a:p>
            <a:pPr algn="ctr">
              <a:buNone/>
            </a:pPr>
            <a:endParaRPr lang="en-NZ" sz="1600" dirty="0">
              <a:hlinkClick r:id="rId3"/>
            </a:endParaRPr>
          </a:p>
          <a:p>
            <a:pPr algn="ctr">
              <a:buNone/>
            </a:pPr>
            <a:endParaRPr lang="en-NZ" sz="1600" dirty="0">
              <a:hlinkClick r:id="rId3"/>
            </a:endParaRPr>
          </a:p>
          <a:p>
            <a:pPr algn="ctr">
              <a:buNone/>
            </a:pPr>
            <a:r>
              <a:rPr lang="en-NZ" sz="1600" dirty="0">
                <a:hlinkClick r:id="rId3"/>
              </a:rPr>
              <a:t>https://www.youtube.com/watch?v=WJ6J2Haktdc</a:t>
            </a:r>
            <a:endParaRPr lang="en-NZ" sz="1600" dirty="0"/>
          </a:p>
          <a:p>
            <a:pPr algn="ctr">
              <a:buNone/>
            </a:pPr>
            <a:endParaRPr lang="en-NZ" sz="2400" dirty="0">
              <a:latin typeface="Algerian" pitchFamily="82" charset="0"/>
            </a:endParaRPr>
          </a:p>
          <a:p>
            <a:pPr algn="ctr">
              <a:buNone/>
            </a:pPr>
            <a:endParaRPr lang="en-NZ" sz="2400" i="1" u="sng" dirty="0"/>
          </a:p>
          <a:p>
            <a:pPr algn="ctr">
              <a:buNone/>
            </a:pPr>
            <a:endParaRPr lang="en-NZ" sz="2400" dirty="0">
              <a:latin typeface="Algerian" pitchFamily="82" charset="0"/>
            </a:endParaRPr>
          </a:p>
        </p:txBody>
      </p:sp>
      <p:pic>
        <p:nvPicPr>
          <p:cNvPr id="5" name="Grace.mp4">
            <a:hlinkClick r:id="" action="ppaction://media"/>
          </p:cNvPr>
          <p:cNvPicPr>
            <a:picLocks noRot="1" noChangeAspect="1"/>
          </p:cNvPicPr>
          <p:nvPr>
            <a:videoFile r:link="rId1"/>
          </p:nvPr>
        </p:nvPicPr>
        <p:blipFill>
          <a:blip r:embed="rId4" cstate="print"/>
          <a:stretch>
            <a:fillRect/>
          </a:stretch>
        </p:blipFill>
        <p:spPr>
          <a:xfrm>
            <a:off x="1600200" y="17526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err="1">
                <a:latin typeface="Algerian" pitchFamily="82" charset="0"/>
              </a:rPr>
              <a:t>Leucadia</a:t>
            </a:r>
            <a:r>
              <a:rPr lang="en-NZ" dirty="0">
                <a:latin typeface="Algerian" pitchFamily="82" charset="0"/>
              </a:rPr>
              <a:t> beach</a:t>
            </a:r>
            <a:br>
              <a:rPr lang="en-NZ" dirty="0">
                <a:latin typeface="Algerian" pitchFamily="82" charset="0"/>
              </a:rPr>
            </a:br>
            <a:r>
              <a:rPr lang="en-NZ" sz="2800" dirty="0" err="1">
                <a:latin typeface="Algerian" pitchFamily="82" charset="0"/>
              </a:rPr>
              <a:t>california</a:t>
            </a:r>
            <a:endParaRPr lang="en-NZ" dirty="0">
              <a:latin typeface="Algerian" pitchFamily="82" charset="0"/>
            </a:endParaRPr>
          </a:p>
        </p:txBody>
      </p:sp>
      <p:sp>
        <p:nvSpPr>
          <p:cNvPr id="3" name="Content Placeholder 2"/>
          <p:cNvSpPr>
            <a:spLocks noGrp="1"/>
          </p:cNvSpPr>
          <p:nvPr>
            <p:ph idx="1"/>
          </p:nvPr>
        </p:nvSpPr>
        <p:spPr>
          <a:xfrm>
            <a:off x="533400" y="1524000"/>
            <a:ext cx="8229600" cy="4525963"/>
          </a:xfrm>
        </p:spPr>
        <p:txBody>
          <a:bodyPr>
            <a:normAutofit/>
          </a:bodyPr>
          <a:lstStyle/>
          <a:p>
            <a:pPr algn="ctr">
              <a:buNone/>
            </a:pPr>
            <a:r>
              <a:rPr lang="en-NZ" sz="2400" dirty="0">
                <a:latin typeface="Algerian" pitchFamily="82" charset="0"/>
              </a:rPr>
              <a:t>new years day</a:t>
            </a:r>
          </a:p>
          <a:p>
            <a:pPr algn="ctr">
              <a:buNone/>
            </a:pPr>
            <a:r>
              <a:rPr lang="en-NZ" sz="2400" i="1" u="sng" dirty="0">
                <a:hlinkClick r:id="rId3"/>
              </a:rPr>
              <a:t>https://youtu.be/J5jegAFN9J4</a:t>
            </a:r>
            <a:endParaRPr lang="en-NZ" sz="2400" i="1" u="sng" dirty="0"/>
          </a:p>
          <a:p>
            <a:pPr algn="ctr">
              <a:buNone/>
            </a:pPr>
            <a:endParaRPr lang="en-NZ" sz="2400" dirty="0">
              <a:latin typeface="Algerian" pitchFamily="82" charset="0"/>
            </a:endParaRPr>
          </a:p>
        </p:txBody>
      </p:sp>
      <p:pic>
        <p:nvPicPr>
          <p:cNvPr id="5" name="Chartres Labyrinth.mp4">
            <a:hlinkClick r:id="" action="ppaction://media"/>
          </p:cNvPr>
          <p:cNvPicPr>
            <a:picLocks noRot="1" noChangeAspect="1"/>
          </p:cNvPicPr>
          <p:nvPr>
            <a:videoFile r:link="rId1"/>
          </p:nvPr>
        </p:nvPicPr>
        <p:blipFill>
          <a:blip r:embed="rId4" cstate="print"/>
          <a:stretch>
            <a:fillRect/>
          </a:stretch>
        </p:blipFill>
        <p:spPr>
          <a:xfrm>
            <a:off x="1676400" y="2057400"/>
            <a:ext cx="59944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r>
              <a:rPr lang="en-NZ" dirty="0">
                <a:latin typeface="Algerian" pitchFamily="82" charset="0"/>
              </a:rPr>
              <a:t>           </a:t>
            </a:r>
            <a:r>
              <a:rPr lang="en-NZ" sz="3100" dirty="0">
                <a:latin typeface="Algerian" pitchFamily="82" charset="0"/>
              </a:rPr>
              <a:t> </a:t>
            </a:r>
            <a:r>
              <a:rPr lang="en-NZ" sz="4000" dirty="0">
                <a:latin typeface="Algerian" pitchFamily="82" charset="0"/>
              </a:rPr>
              <a:t>labyrinths  4</a:t>
            </a:r>
            <a:br>
              <a:rPr lang="en-NZ" sz="4000" dirty="0">
                <a:latin typeface="Algerian" pitchFamily="82" charset="0"/>
              </a:rPr>
            </a:br>
            <a:r>
              <a:rPr lang="en-NZ" sz="4000" dirty="0">
                <a:latin typeface="Algerian" pitchFamily="82" charset="0"/>
              </a:rPr>
              <a:t>              </a:t>
            </a:r>
            <a:r>
              <a:rPr lang="en-NZ" sz="3100" dirty="0">
                <a:latin typeface="Algerian" pitchFamily="82" charset="0"/>
              </a:rPr>
              <a:t>photos</a:t>
            </a: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endParaRPr lang="en-NZ" dirty="0">
              <a:latin typeface="Algerian" pitchFamily="82" charset="0"/>
            </a:endParaRPr>
          </a:p>
        </p:txBody>
      </p:sp>
      <p:sp>
        <p:nvSpPr>
          <p:cNvPr id="3" name="Content Placeholder 2"/>
          <p:cNvSpPr>
            <a:spLocks noGrp="1"/>
          </p:cNvSpPr>
          <p:nvPr>
            <p:ph idx="1"/>
          </p:nvPr>
        </p:nvSpPr>
        <p:spPr>
          <a:xfrm>
            <a:off x="609600" y="1752600"/>
            <a:ext cx="8229600" cy="4525963"/>
          </a:xfrm>
        </p:spPr>
        <p:txBody>
          <a:bodyPr>
            <a:noAutofit/>
          </a:bodyPr>
          <a:lstStyle/>
          <a:p>
            <a:pPr algn="ctr">
              <a:buNone/>
            </a:pPr>
            <a:endParaRPr lang="en-NZ" sz="2400" dirty="0">
              <a:latin typeface="Algerian" pitchFamily="82" charset="0"/>
            </a:endParaRPr>
          </a:p>
          <a:p>
            <a:pPr algn="ctr">
              <a:buNone/>
            </a:pPr>
            <a:r>
              <a:rPr lang="en-NZ" sz="2400" dirty="0">
                <a:latin typeface="Algerian" pitchFamily="82" charset="0"/>
              </a:rPr>
              <a:t>Grace Cathedral, San Francisco</a:t>
            </a:r>
          </a:p>
          <a:p>
            <a:pPr algn="ctr">
              <a:buNone/>
            </a:pPr>
            <a:r>
              <a:rPr lang="en-NZ" sz="2400" dirty="0">
                <a:latin typeface="Algerian" pitchFamily="82" charset="0"/>
              </a:rPr>
              <a:t>New Mexico</a:t>
            </a:r>
          </a:p>
          <a:p>
            <a:pPr algn="ctr">
              <a:buNone/>
            </a:pPr>
            <a:r>
              <a:rPr lang="en-NZ" sz="2400" dirty="0">
                <a:latin typeface="Algerian" pitchFamily="82" charset="0"/>
              </a:rPr>
              <a:t>South Africa</a:t>
            </a:r>
          </a:p>
          <a:p>
            <a:pPr algn="ctr">
              <a:buNone/>
            </a:pPr>
            <a:r>
              <a:rPr lang="en-NZ" sz="2400" dirty="0">
                <a:latin typeface="Algerian" pitchFamily="82" charset="0"/>
              </a:rPr>
              <a:t>Czech Republic</a:t>
            </a:r>
          </a:p>
          <a:p>
            <a:pPr algn="ctr">
              <a:buNone/>
            </a:pPr>
            <a:r>
              <a:rPr lang="en-NZ" sz="2400" dirty="0">
                <a:latin typeface="Algerian" pitchFamily="82" charset="0"/>
              </a:rPr>
              <a:t>Illinois</a:t>
            </a:r>
          </a:p>
          <a:p>
            <a:pPr algn="ctr">
              <a:buNone/>
            </a:pPr>
            <a:r>
              <a:rPr lang="en-NZ" sz="2400" dirty="0">
                <a:latin typeface="Algerian" pitchFamily="82" charset="0"/>
              </a:rPr>
              <a:t>Norway</a:t>
            </a:r>
          </a:p>
          <a:p>
            <a:pPr algn="ctr">
              <a:buNone/>
            </a:pPr>
            <a:r>
              <a:rPr lang="en-NZ" sz="2400" dirty="0">
                <a:latin typeface="Algerian" pitchFamily="82" charset="0"/>
              </a:rPr>
              <a:t>Canada</a:t>
            </a:r>
          </a:p>
          <a:p>
            <a:pPr algn="ctr">
              <a:buNone/>
            </a:pPr>
            <a:endParaRPr lang="en-NZ" sz="2400" dirty="0">
              <a:latin typeface="Algerian" pitchFamily="82" charset="0"/>
            </a:endParaRPr>
          </a:p>
          <a:p>
            <a:pPr algn="ctr">
              <a:buNone/>
            </a:pPr>
            <a:r>
              <a:rPr lang="en-NZ" sz="2400" dirty="0">
                <a:latin typeface="Algerian" pitchFamily="82" charset="0"/>
              </a:rPr>
              <a:t>More on </a:t>
            </a:r>
            <a:r>
              <a:rPr lang="en-NZ" sz="2400" dirty="0" err="1">
                <a:latin typeface="Algerian" pitchFamily="82" charset="0"/>
              </a:rPr>
              <a:t>facebook</a:t>
            </a:r>
            <a:r>
              <a:rPr lang="en-NZ" sz="2400" dirty="0">
                <a:latin typeface="Algerian" pitchFamily="82" charset="0"/>
              </a:rPr>
              <a:t> - Labyrinth at The Light House</a:t>
            </a:r>
          </a:p>
          <a:p>
            <a:endParaRPr lang="en-NZ" sz="2400" dirty="0">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470025"/>
          </a:xfrm>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r>
              <a:rPr lang="en-NZ" dirty="0"/>
              <a:t> </a:t>
            </a:r>
            <a:r>
              <a:rPr lang="en-NZ" dirty="0">
                <a:latin typeface="Algerian" pitchFamily="82" charset="0"/>
              </a:rPr>
              <a:t>Labyrinths 1</a:t>
            </a:r>
            <a:br>
              <a:rPr lang="en-NZ" dirty="0">
                <a:latin typeface="Algerian" pitchFamily="82" charset="0"/>
              </a:rPr>
            </a:br>
            <a:br>
              <a:rPr lang="en-NZ" dirty="0">
                <a:latin typeface="Algerian" pitchFamily="82" charset="0"/>
              </a:rPr>
            </a:br>
            <a:r>
              <a:rPr lang="en-NZ" sz="3600" dirty="0">
                <a:latin typeface="Algerian" pitchFamily="82" charset="0"/>
              </a:rPr>
              <a:t>What is a labyrinth?</a:t>
            </a:r>
            <a:br>
              <a:rPr lang="en-NZ" sz="3600" dirty="0">
                <a:latin typeface="Algerian" pitchFamily="82" charset="0"/>
              </a:rPr>
            </a:br>
            <a:r>
              <a:rPr lang="en-NZ" sz="3600" dirty="0">
                <a:latin typeface="Algerian" pitchFamily="82" charset="0"/>
              </a:rPr>
              <a:t> </a:t>
            </a:r>
            <a:br>
              <a:rPr lang="en-NZ" dirty="0">
                <a:latin typeface="Algerian" pitchFamily="82" charset="0"/>
              </a:rPr>
            </a:br>
            <a:br>
              <a:rPr lang="en-NZ" sz="4000" dirty="0">
                <a:latin typeface="Algerian" pitchFamily="82" charset="0"/>
              </a:rPr>
            </a:br>
            <a:r>
              <a:rPr lang="en-NZ" sz="3600" dirty="0">
                <a:latin typeface="Algerian" pitchFamily="82" charset="0"/>
              </a:rPr>
              <a:t> </a:t>
            </a:r>
            <a:r>
              <a:rPr lang="en-NZ" sz="3100" dirty="0">
                <a:latin typeface="Algerian" pitchFamily="82" charset="0"/>
              </a:rPr>
              <a:t>Labyrinths </a:t>
            </a:r>
            <a:r>
              <a:rPr lang="en-NZ" sz="3100" dirty="0" err="1">
                <a:latin typeface="Algerian" pitchFamily="82" charset="0"/>
              </a:rPr>
              <a:t>vs</a:t>
            </a:r>
            <a:r>
              <a:rPr lang="en-NZ" sz="3100" dirty="0">
                <a:latin typeface="Algerian" pitchFamily="82" charset="0"/>
              </a:rPr>
              <a:t> mazes</a:t>
            </a:r>
            <a:br>
              <a:rPr lang="en-NZ" sz="3100" dirty="0">
                <a:latin typeface="Algerian" pitchFamily="82" charset="0"/>
              </a:rPr>
            </a:br>
            <a:br>
              <a:rPr lang="en-NZ" sz="3100" dirty="0">
                <a:latin typeface="Algerian" pitchFamily="82" charset="0"/>
              </a:rPr>
            </a:br>
            <a:r>
              <a:rPr lang="en-NZ" sz="3100" dirty="0">
                <a:latin typeface="Algerian" pitchFamily="82" charset="0"/>
              </a:rPr>
              <a:t>medieval </a:t>
            </a:r>
            <a:r>
              <a:rPr lang="en-NZ" sz="3100" dirty="0" err="1">
                <a:latin typeface="Algerian" pitchFamily="82" charset="0"/>
              </a:rPr>
              <a:t>vs</a:t>
            </a:r>
            <a:r>
              <a:rPr lang="en-NZ" sz="3100" dirty="0">
                <a:latin typeface="Algerian" pitchFamily="82" charset="0"/>
              </a:rPr>
              <a:t> classical</a:t>
            </a:r>
            <a:br>
              <a:rPr lang="en-NZ" sz="3100" dirty="0">
                <a:latin typeface="Algerian" pitchFamily="82" charset="0"/>
              </a:rPr>
            </a:br>
            <a:br>
              <a:rPr lang="en-NZ" sz="3100" dirty="0">
                <a:latin typeface="Algerian" pitchFamily="82" charset="0"/>
              </a:rPr>
            </a:br>
            <a:br>
              <a:rPr lang="en-NZ" sz="3100" dirty="0"/>
            </a:br>
            <a:r>
              <a:rPr lang="en-NZ" sz="3100" dirty="0"/>
              <a:t> </a:t>
            </a:r>
            <a:br>
              <a:rPr lang="en-NZ" sz="3100" dirty="0"/>
            </a:br>
            <a:r>
              <a:rPr lang="en-NZ" sz="4000" dirty="0"/>
              <a:t> </a:t>
            </a:r>
            <a:br>
              <a:rPr lang="en-NZ" sz="4000" dirty="0"/>
            </a:br>
            <a:endParaRPr lang="en-NZ" sz="4000" dirty="0">
              <a:latin typeface="Algerian"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andlelight Labyrinth Walk at Grace Cathedral - Grace Cathedral"/>
          <p:cNvPicPr>
            <a:picLocks noChangeAspect="1" noChangeArrowheads="1"/>
          </p:cNvPicPr>
          <p:nvPr/>
        </p:nvPicPr>
        <p:blipFill>
          <a:blip r:embed="rId2" cstate="print"/>
          <a:srcRect/>
          <a:stretch>
            <a:fillRect/>
          </a:stretch>
        </p:blipFill>
        <p:spPr bwMode="auto">
          <a:xfrm>
            <a:off x="152400" y="1752600"/>
            <a:ext cx="8822847" cy="4605528"/>
          </a:xfrm>
          <a:prstGeom prst="rect">
            <a:avLst/>
          </a:prstGeom>
          <a:noFill/>
        </p:spPr>
      </p:pic>
      <p:sp>
        <p:nvSpPr>
          <p:cNvPr id="4" name="Rectangle 3"/>
          <p:cNvSpPr/>
          <p:nvPr/>
        </p:nvSpPr>
        <p:spPr>
          <a:xfrm>
            <a:off x="2286000" y="304800"/>
            <a:ext cx="4894289" cy="1200329"/>
          </a:xfrm>
          <a:prstGeom prst="rect">
            <a:avLst/>
          </a:prstGeom>
        </p:spPr>
        <p:txBody>
          <a:bodyPr wrap="none">
            <a:spAutoFit/>
          </a:bodyPr>
          <a:lstStyle/>
          <a:p>
            <a:r>
              <a:rPr lang="en-NZ" sz="4000" dirty="0">
                <a:latin typeface="Algerian" pitchFamily="82" charset="0"/>
              </a:rPr>
              <a:t>Grace</a:t>
            </a:r>
            <a:r>
              <a:rPr lang="en-NZ" sz="3200" dirty="0">
                <a:latin typeface="Algerian" pitchFamily="82" charset="0"/>
              </a:rPr>
              <a:t> </a:t>
            </a:r>
            <a:r>
              <a:rPr lang="en-NZ" sz="4000" dirty="0">
                <a:latin typeface="Algerian" pitchFamily="82" charset="0"/>
              </a:rPr>
              <a:t>Cathedral</a:t>
            </a:r>
          </a:p>
          <a:p>
            <a:pPr algn="ctr"/>
            <a:r>
              <a:rPr lang="en-NZ" sz="3200" dirty="0">
                <a:latin typeface="Algerian" pitchFamily="82" charset="0"/>
              </a:rPr>
              <a:t> </a:t>
            </a:r>
            <a:r>
              <a:rPr lang="en-NZ" sz="2800" dirty="0">
                <a:latin typeface="Algerian" pitchFamily="82" charset="0"/>
              </a:rPr>
              <a:t>San Francisco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ay be an image of natur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1295400"/>
            <a:ext cx="5105400" cy="5401365"/>
          </a:xfrm>
          <a:prstGeom prst="rect">
            <a:avLst/>
          </a:prstGeom>
          <a:noFill/>
        </p:spPr>
      </p:pic>
      <p:sp>
        <p:nvSpPr>
          <p:cNvPr id="5" name="Title 4"/>
          <p:cNvSpPr>
            <a:spLocks noGrp="1"/>
          </p:cNvSpPr>
          <p:nvPr>
            <p:ph type="title"/>
          </p:nvPr>
        </p:nvSpPr>
        <p:spPr>
          <a:xfrm>
            <a:off x="457200" y="0"/>
            <a:ext cx="8153400" cy="1447800"/>
          </a:xfrm>
        </p:spPr>
        <p:txBody>
          <a:bodyPr>
            <a:normAutofit/>
          </a:bodyPr>
          <a:lstStyle/>
          <a:p>
            <a:r>
              <a:rPr lang="en-NZ" sz="4000" dirty="0">
                <a:latin typeface="Algerian" pitchFamily="82" charset="0"/>
              </a:rPr>
              <a:t>Landscape labyrinth</a:t>
            </a:r>
            <a:br>
              <a:rPr lang="en-NZ" sz="4000" dirty="0">
                <a:latin typeface="Algerian" pitchFamily="82" charset="0"/>
              </a:rPr>
            </a:br>
            <a:r>
              <a:rPr lang="en-NZ" sz="2800" dirty="0">
                <a:latin typeface="Algerian" pitchFamily="82" charset="0"/>
              </a:rPr>
              <a:t>New </a:t>
            </a:r>
            <a:r>
              <a:rPr lang="en-NZ" sz="2800" dirty="0" err="1">
                <a:latin typeface="Algerian" pitchFamily="82" charset="0"/>
              </a:rPr>
              <a:t>mexico</a:t>
            </a:r>
            <a:endParaRPr lang="en-NZ" sz="2800" dirty="0">
              <a:latin typeface="Algerian" pitchFamily="8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latin typeface="Algerian" pitchFamily="82" charset="0"/>
              </a:rPr>
              <a:t>Crocodile river reserve</a:t>
            </a:r>
            <a:br>
              <a:rPr lang="en-NZ" dirty="0">
                <a:latin typeface="Algerian" pitchFamily="82" charset="0"/>
              </a:rPr>
            </a:br>
            <a:r>
              <a:rPr lang="en-NZ" sz="3100" dirty="0">
                <a:latin typeface="Algerian" pitchFamily="82" charset="0"/>
              </a:rPr>
              <a:t>south </a:t>
            </a:r>
            <a:r>
              <a:rPr lang="en-NZ" sz="3100" dirty="0" err="1">
                <a:latin typeface="Algerian" pitchFamily="82" charset="0"/>
              </a:rPr>
              <a:t>africa</a:t>
            </a:r>
            <a:endParaRPr lang="en-NZ" sz="3100" dirty="0">
              <a:latin typeface="Algerian" pitchFamily="82" charset="0"/>
            </a:endParaRPr>
          </a:p>
        </p:txBody>
      </p:sp>
      <p:pic>
        <p:nvPicPr>
          <p:cNvPr id="44034" name="Picture 2" descr="May be an image of outdoor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1676400"/>
            <a:ext cx="6096000" cy="4724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normAutofit fontScale="90000"/>
          </a:bodyPr>
          <a:lstStyle/>
          <a:p>
            <a:r>
              <a:rPr lang="en-NZ" dirty="0">
                <a:latin typeface="Algerian" pitchFamily="82" charset="0"/>
              </a:rPr>
              <a:t>Lavender labyrinth</a:t>
            </a:r>
            <a:br>
              <a:rPr lang="en-NZ" dirty="0">
                <a:latin typeface="Algerian" pitchFamily="82" charset="0"/>
              </a:rPr>
            </a:br>
            <a:r>
              <a:rPr lang="en-NZ" sz="3100" dirty="0" err="1">
                <a:latin typeface="Algerian" pitchFamily="82" charset="0"/>
              </a:rPr>
              <a:t>czech</a:t>
            </a:r>
            <a:r>
              <a:rPr lang="en-NZ" sz="3100" dirty="0">
                <a:latin typeface="Algerian" pitchFamily="82" charset="0"/>
              </a:rPr>
              <a:t> republic</a:t>
            </a:r>
          </a:p>
        </p:txBody>
      </p:sp>
      <p:pic>
        <p:nvPicPr>
          <p:cNvPr id="44034" name="Picture 2" descr="https://scontent.fchc1-1.fna.fbcdn.net/v/t39.30808-6/208830943_10215930469013963_2333103291490666847_n.jpg?_nc_cat=109&amp;ccb=1-5&amp;_nc_sid=b9115d&amp;_nc_ohc=b158I_zZ-uEAX8xuqZU&amp;_nc_ht=scontent.fchc1-1.fna&amp;oh=fd9bd4464f8848a6b1b22e46f06abd6c&amp;oe=617CB67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371600"/>
            <a:ext cx="7848600" cy="5105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latin typeface="Algerian" pitchFamily="82" charset="0"/>
              </a:rPr>
              <a:t>Backyard labyrinth</a:t>
            </a:r>
            <a:br>
              <a:rPr lang="en-NZ" dirty="0">
                <a:latin typeface="Algerian" pitchFamily="82" charset="0"/>
              </a:rPr>
            </a:br>
            <a:r>
              <a:rPr lang="en-NZ" sz="3100" dirty="0" err="1">
                <a:latin typeface="Algerian" pitchFamily="82" charset="0"/>
              </a:rPr>
              <a:t>sedona</a:t>
            </a:r>
            <a:endParaRPr lang="en-NZ" sz="3100" dirty="0">
              <a:latin typeface="Algerian" pitchFamily="82" charset="0"/>
            </a:endParaRPr>
          </a:p>
        </p:txBody>
      </p:sp>
      <p:pic>
        <p:nvPicPr>
          <p:cNvPr id="48130" name="Picture 2" descr="May be an image of outdoor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799" y="1447800"/>
            <a:ext cx="5195943" cy="5257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latin typeface="Algerian" pitchFamily="82" charset="0"/>
              </a:rPr>
              <a:t>Bury </a:t>
            </a:r>
            <a:r>
              <a:rPr lang="en-NZ" dirty="0" err="1">
                <a:latin typeface="Algerian" pitchFamily="82" charset="0"/>
              </a:rPr>
              <a:t>st</a:t>
            </a:r>
            <a:r>
              <a:rPr lang="en-NZ" dirty="0">
                <a:latin typeface="Algerian" pitchFamily="82" charset="0"/>
              </a:rPr>
              <a:t> </a:t>
            </a:r>
            <a:r>
              <a:rPr lang="en-NZ">
                <a:latin typeface="Algerian" pitchFamily="82" charset="0"/>
              </a:rPr>
              <a:t>edmonds</a:t>
            </a:r>
            <a:br>
              <a:rPr lang="en-NZ" dirty="0">
                <a:latin typeface="Algerian" pitchFamily="82" charset="0"/>
              </a:rPr>
            </a:br>
            <a:r>
              <a:rPr lang="en-NZ" sz="2800" dirty="0">
                <a:latin typeface="Algerian" pitchFamily="82" charset="0"/>
              </a:rPr>
              <a:t>united kingdom</a:t>
            </a:r>
            <a:endParaRPr lang="en-NZ" dirty="0">
              <a:latin typeface="Algerian" pitchFamily="82" charset="0"/>
            </a:endParaRPr>
          </a:p>
        </p:txBody>
      </p:sp>
      <p:sp>
        <p:nvSpPr>
          <p:cNvPr id="1026" name="AutoShape 2" descr="The flowers with the abbey ruins in th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028" name="AutoShape 4" descr="The flowers with the abbey ruins in th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030" name="AutoShape 6" descr="The flowers with the abbey ruins in th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032" name="AutoShape 8" descr="The flowers with the abbey ruins in th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034" name="AutoShape 10" descr="The flowers with the abbey ruins in th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8" name="Picture 7" descr="fishing-jo-sweetman-18.jpg"/>
          <p:cNvPicPr>
            <a:picLocks noChangeAspect="1"/>
          </p:cNvPicPr>
          <p:nvPr/>
        </p:nvPicPr>
        <p:blipFill>
          <a:blip r:embed="rId2" cstate="print"/>
          <a:stretch>
            <a:fillRect/>
          </a:stretch>
        </p:blipFill>
        <p:spPr>
          <a:xfrm>
            <a:off x="304800" y="1524000"/>
            <a:ext cx="8534400" cy="4800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latin typeface="Algerian" pitchFamily="82" charset="0"/>
              </a:rPr>
              <a:t>Temporary labyrinth</a:t>
            </a:r>
            <a:br>
              <a:rPr lang="en-NZ" dirty="0">
                <a:latin typeface="Algerian" pitchFamily="82" charset="0"/>
              </a:rPr>
            </a:br>
            <a:r>
              <a:rPr lang="en-NZ" sz="3100" dirty="0" err="1">
                <a:latin typeface="Algerian" pitchFamily="82" charset="0"/>
              </a:rPr>
              <a:t>norway</a:t>
            </a:r>
            <a:endParaRPr lang="en-NZ" sz="3100" dirty="0">
              <a:latin typeface="Algerian" pitchFamily="82" charset="0"/>
            </a:endParaRPr>
          </a:p>
        </p:txBody>
      </p:sp>
      <p:pic>
        <p:nvPicPr>
          <p:cNvPr id="49154" name="Picture 2" descr="May be an image of outdoors"/>
          <p:cNvPicPr>
            <a:picLocks noChangeAspect="1" noChangeArrowheads="1"/>
          </p:cNvPicPr>
          <p:nvPr/>
        </p:nvPicPr>
        <p:blipFill>
          <a:blip r:embed="rId2" cstate="print"/>
          <a:srcRect/>
          <a:stretch>
            <a:fillRect/>
          </a:stretch>
        </p:blipFill>
        <p:spPr bwMode="auto">
          <a:xfrm>
            <a:off x="1447800" y="1676400"/>
            <a:ext cx="6477000" cy="48577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latin typeface="Algerian" pitchFamily="82" charset="0"/>
              </a:rPr>
              <a:t>Full moon labyrinth</a:t>
            </a:r>
            <a:br>
              <a:rPr lang="en-NZ" dirty="0">
                <a:latin typeface="Algerian" pitchFamily="82" charset="0"/>
              </a:rPr>
            </a:br>
            <a:r>
              <a:rPr lang="en-NZ" sz="3100" dirty="0">
                <a:latin typeface="Algerian" pitchFamily="82" charset="0"/>
              </a:rPr>
              <a:t>Ontario</a:t>
            </a:r>
          </a:p>
        </p:txBody>
      </p:sp>
      <p:pic>
        <p:nvPicPr>
          <p:cNvPr id="47106" name="Picture 2" descr="May be an image of one or more people, people standing, sky, beach and ocean"/>
          <p:cNvPicPr>
            <a:picLocks noChangeAspect="1" noChangeArrowheads="1"/>
          </p:cNvPicPr>
          <p:nvPr/>
        </p:nvPicPr>
        <p:blipFill>
          <a:blip r:embed="rId2" cstate="print"/>
          <a:srcRect/>
          <a:stretch>
            <a:fillRect/>
          </a:stretch>
        </p:blipFill>
        <p:spPr bwMode="auto">
          <a:xfrm>
            <a:off x="304800" y="1676400"/>
            <a:ext cx="8375098" cy="43719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latin typeface="Algerian" pitchFamily="82" charset="0"/>
              </a:rPr>
              <a:t>Ii walking a sacred path</a:t>
            </a:r>
            <a:br>
              <a:rPr lang="en-NZ" dirty="0">
                <a:latin typeface="Algerian" pitchFamily="82" charset="0"/>
              </a:rPr>
            </a:br>
            <a:r>
              <a:rPr lang="en-NZ" sz="2400" dirty="0">
                <a:latin typeface="Algerian" pitchFamily="82" charset="0"/>
              </a:rPr>
              <a:t>by </a:t>
            </a:r>
            <a:r>
              <a:rPr lang="en-NZ" sz="2400" dirty="0" err="1">
                <a:latin typeface="Algerian" pitchFamily="82" charset="0"/>
              </a:rPr>
              <a:t>lauren</a:t>
            </a:r>
            <a:r>
              <a:rPr lang="en-NZ" sz="2400" dirty="0">
                <a:latin typeface="Algerian" pitchFamily="82" charset="0"/>
              </a:rPr>
              <a:t> </a:t>
            </a:r>
            <a:r>
              <a:rPr lang="en-NZ" sz="2400" dirty="0" err="1">
                <a:latin typeface="Algerian" pitchFamily="82" charset="0"/>
              </a:rPr>
              <a:t>artress</a:t>
            </a:r>
            <a:endParaRPr lang="en-NZ" dirty="0">
              <a:latin typeface="Algerian" pitchFamily="82" charset="0"/>
            </a:endParaRPr>
          </a:p>
        </p:txBody>
      </p:sp>
      <p:pic>
        <p:nvPicPr>
          <p:cNvPr id="25602" name="Picture 2" descr="See the source image"/>
          <p:cNvPicPr>
            <a:picLocks noChangeAspect="1" noChangeArrowheads="1"/>
          </p:cNvPicPr>
          <p:nvPr/>
        </p:nvPicPr>
        <p:blipFill>
          <a:blip r:embed="rId2" cstate="print"/>
          <a:srcRect/>
          <a:stretch>
            <a:fillRect/>
          </a:stretch>
        </p:blipFill>
        <p:spPr bwMode="auto">
          <a:xfrm>
            <a:off x="685800" y="1600200"/>
            <a:ext cx="7620000" cy="507682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r>
              <a:rPr lang="en-NZ" dirty="0">
                <a:latin typeface="Algerian" pitchFamily="82" charset="0"/>
              </a:rPr>
              <a:t>walking a sacred </a:t>
            </a:r>
            <a:r>
              <a:rPr lang="en-NZ">
                <a:latin typeface="Algerian" pitchFamily="82" charset="0"/>
              </a:rPr>
              <a:t>path 2  </a:t>
            </a:r>
            <a:br>
              <a:rPr lang="en-NZ" dirty="0">
                <a:latin typeface="Algerian" pitchFamily="82" charset="0"/>
              </a:rPr>
            </a:br>
            <a:r>
              <a:rPr lang="en-NZ" sz="3100" dirty="0">
                <a:latin typeface="Algerian" pitchFamily="82" charset="0"/>
              </a:rPr>
              <a:t>handout</a:t>
            </a:r>
            <a:br>
              <a:rPr lang="en-NZ" sz="2800" dirty="0">
                <a:latin typeface="Algerian" pitchFamily="82" charset="0"/>
              </a:rPr>
            </a:br>
            <a:br>
              <a:rPr lang="en-NZ" sz="2800" dirty="0">
                <a:latin typeface="Algerian" pitchFamily="82" charset="0"/>
              </a:rPr>
            </a:br>
            <a:br>
              <a:rPr lang="en-NZ" sz="2700" dirty="0">
                <a:latin typeface="Algerian" pitchFamily="82" charset="0"/>
              </a:rPr>
            </a:br>
            <a:r>
              <a:rPr lang="en-NZ" sz="2700" dirty="0">
                <a:latin typeface="Algerian" pitchFamily="82" charset="0"/>
              </a:rPr>
              <a:t>To walk a sacred path</a:t>
            </a:r>
            <a:br>
              <a:rPr lang="en-NZ" sz="2700" dirty="0">
                <a:latin typeface="Algerian" pitchFamily="82" charset="0"/>
              </a:rPr>
            </a:br>
            <a:br>
              <a:rPr lang="en-NZ" sz="2700" dirty="0">
                <a:latin typeface="Algerian" pitchFamily="82" charset="0"/>
              </a:rPr>
            </a:br>
            <a:r>
              <a:rPr lang="en-NZ" sz="2700" dirty="0">
                <a:latin typeface="Algerian" pitchFamily="82" charset="0"/>
              </a:rPr>
              <a:t>new pilgrims. New paths</a:t>
            </a:r>
            <a:br>
              <a:rPr lang="en-NZ" sz="2700" dirty="0">
                <a:latin typeface="Algerian" pitchFamily="82" charset="0"/>
              </a:rPr>
            </a:br>
            <a:br>
              <a:rPr lang="en-NZ" sz="2700" dirty="0">
                <a:latin typeface="Algerian" pitchFamily="82" charset="0"/>
              </a:rPr>
            </a:br>
            <a:r>
              <a:rPr lang="en-NZ" sz="2700" dirty="0">
                <a:latin typeface="Algerian" pitchFamily="82" charset="0"/>
              </a:rPr>
              <a:t>walking – the process</a:t>
            </a:r>
            <a:br>
              <a:rPr lang="en-NZ" sz="2700" dirty="0">
                <a:latin typeface="Algerian" pitchFamily="82" charset="0"/>
              </a:rPr>
            </a:br>
            <a:br>
              <a:rPr lang="en-NZ" sz="2700" dirty="0">
                <a:latin typeface="Algerian" pitchFamily="82" charset="0"/>
              </a:rPr>
            </a:br>
            <a:r>
              <a:rPr lang="en-NZ" sz="2700" dirty="0">
                <a:latin typeface="Algerian" pitchFamily="82" charset="0"/>
              </a:rPr>
              <a:t>rediscovering the divine within</a:t>
            </a:r>
            <a:br>
              <a:rPr lang="en-NZ" sz="2700" dirty="0">
                <a:latin typeface="Algerian" pitchFamily="82" charset="0"/>
              </a:rPr>
            </a:br>
            <a:br>
              <a:rPr lang="en-NZ" sz="2700" dirty="0">
                <a:latin typeface="Algerian" pitchFamily="82" charset="0"/>
              </a:rPr>
            </a:br>
            <a:br>
              <a:rPr lang="en-NZ" sz="2800" dirty="0">
                <a:latin typeface="Algerian" pitchFamily="82" charset="0"/>
              </a:rPr>
            </a:br>
            <a:br>
              <a:rPr lang="en-NZ" sz="2800" b="1" dirty="0">
                <a:latin typeface="Algerian" pitchFamily="82" charset="0"/>
              </a:rPr>
            </a:br>
            <a:endParaRPr lang="en-NZ"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br>
              <a:rPr lang="en-NZ" dirty="0"/>
            </a:br>
            <a:br>
              <a:rPr lang="en-NZ" dirty="0"/>
            </a:br>
            <a:r>
              <a:rPr lang="en-NZ" dirty="0">
                <a:latin typeface="Algerian" pitchFamily="82" charset="0"/>
              </a:rPr>
              <a:t>a labyrinth is not a maze</a:t>
            </a:r>
            <a:br>
              <a:rPr lang="en-NZ" dirty="0">
                <a:latin typeface="Algerian" pitchFamily="82" charset="0"/>
              </a:rPr>
            </a:br>
            <a:br>
              <a:rPr lang="en-NZ" dirty="0">
                <a:latin typeface="Algerian" pitchFamily="82" charset="0"/>
              </a:rPr>
            </a:br>
            <a:r>
              <a:rPr lang="en-NZ" sz="2800" dirty="0">
                <a:latin typeface="Algerian" pitchFamily="82" charset="0"/>
              </a:rPr>
              <a:t>a maze is designed for you to lose your way</a:t>
            </a:r>
            <a:br>
              <a:rPr lang="en-NZ" dirty="0">
                <a:latin typeface="Algerian" pitchFamily="82" charset="0"/>
              </a:rPr>
            </a:br>
            <a:endParaRPr lang="en-NZ" dirty="0"/>
          </a:p>
        </p:txBody>
      </p:sp>
      <p:pic>
        <p:nvPicPr>
          <p:cNvPr id="21507" name="Picture 3"/>
          <p:cNvPicPr>
            <a:picLocks noGrp="1" noChangeAspect="1" noChangeArrowheads="1"/>
          </p:cNvPicPr>
          <p:nvPr>
            <p:ph idx="1"/>
          </p:nvPr>
        </p:nvPicPr>
        <p:blipFill>
          <a:blip r:embed="rId2" cstate="screen">
            <a:lum bright="37000" contrast="67000"/>
            <a:extLst>
              <a:ext uri="{28A0092B-C50C-407E-A947-70E740481C1C}">
                <a14:useLocalDpi xmlns:a14="http://schemas.microsoft.com/office/drawing/2010/main"/>
              </a:ext>
            </a:extLst>
          </a:blip>
          <a:srcRect/>
          <a:stretch>
            <a:fillRect/>
          </a:stretch>
        </p:blipFill>
        <p:spPr bwMode="auto">
          <a:xfrm rot="5400000">
            <a:off x="1727200" y="1955800"/>
            <a:ext cx="4927600" cy="48768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r>
              <a:rPr lang="en-NZ" dirty="0">
                <a:latin typeface="Algerian" pitchFamily="82" charset="0"/>
              </a:rPr>
              <a:t>Walking  a sacred path 2 </a:t>
            </a:r>
            <a:br>
              <a:rPr lang="en-NZ" dirty="0">
                <a:latin typeface="Algerian" pitchFamily="82" charset="0"/>
              </a:rPr>
            </a:br>
            <a:r>
              <a:rPr lang="en-NZ" sz="3100" dirty="0">
                <a:latin typeface="Algerian" pitchFamily="82" charset="0"/>
              </a:rPr>
              <a:t>stages of the labyrinth</a:t>
            </a:r>
            <a:br>
              <a:rPr lang="en-NZ" sz="2800" dirty="0">
                <a:latin typeface="Algerian" pitchFamily="82" charset="0"/>
              </a:rPr>
            </a:br>
            <a:br>
              <a:rPr lang="en-NZ" sz="2800" dirty="0">
                <a:latin typeface="Algerian" pitchFamily="82" charset="0"/>
              </a:rPr>
            </a:br>
            <a:br>
              <a:rPr lang="en-NZ" sz="2700" dirty="0">
                <a:latin typeface="Algerian" pitchFamily="82" charset="0"/>
              </a:rPr>
            </a:br>
            <a:br>
              <a:rPr lang="en-NZ" sz="2700" dirty="0">
                <a:latin typeface="Algerian" pitchFamily="82" charset="0"/>
              </a:rPr>
            </a:br>
            <a:r>
              <a:rPr lang="en-NZ" sz="2700" dirty="0">
                <a:latin typeface="Algerian" pitchFamily="82" charset="0"/>
              </a:rPr>
              <a:t>Releasing (letting go)</a:t>
            </a:r>
            <a:br>
              <a:rPr lang="en-NZ" sz="2700" dirty="0">
                <a:latin typeface="Algerian" pitchFamily="82" charset="0"/>
              </a:rPr>
            </a:br>
            <a:br>
              <a:rPr lang="en-NZ" sz="2700" dirty="0">
                <a:latin typeface="Algerian" pitchFamily="82" charset="0"/>
              </a:rPr>
            </a:br>
            <a:r>
              <a:rPr lang="en-NZ" sz="2700" dirty="0">
                <a:latin typeface="Algerian" pitchFamily="82" charset="0"/>
              </a:rPr>
              <a:t>Receiving (listening)</a:t>
            </a:r>
            <a:br>
              <a:rPr lang="en-NZ" sz="2700" dirty="0">
                <a:latin typeface="Algerian" pitchFamily="82" charset="0"/>
              </a:rPr>
            </a:br>
            <a:br>
              <a:rPr lang="en-NZ" sz="2700" dirty="0">
                <a:latin typeface="Algerian" pitchFamily="82" charset="0"/>
              </a:rPr>
            </a:br>
            <a:r>
              <a:rPr lang="en-NZ" sz="2700" dirty="0">
                <a:latin typeface="Algerian" pitchFamily="82" charset="0"/>
              </a:rPr>
              <a:t>Returning (reflecting, resolving, reclaiming)</a:t>
            </a:r>
            <a:br>
              <a:rPr lang="en-NZ" sz="2700" dirty="0">
                <a:latin typeface="Algerian" pitchFamily="82" charset="0"/>
              </a:rPr>
            </a:br>
            <a:br>
              <a:rPr lang="en-NZ" sz="2700" dirty="0">
                <a:latin typeface="Algerian" pitchFamily="82" charset="0"/>
              </a:rPr>
            </a:br>
            <a:br>
              <a:rPr lang="en-NZ" sz="2800" dirty="0">
                <a:latin typeface="Algerian" pitchFamily="82" charset="0"/>
              </a:rPr>
            </a:br>
            <a:br>
              <a:rPr lang="en-NZ" dirty="0">
                <a:latin typeface="Algerian" pitchFamily="82" charset="0"/>
              </a:rPr>
            </a:br>
            <a:endParaRPr lang="en-NZ" dirty="0">
              <a:latin typeface="Algerian" pitchFamily="8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r>
              <a:rPr lang="en-NZ" dirty="0">
                <a:latin typeface="Algerian" pitchFamily="82" charset="0"/>
              </a:rPr>
              <a:t>walking a sacred path 3</a:t>
            </a:r>
            <a:br>
              <a:rPr lang="en-NZ" dirty="0">
                <a:latin typeface="Algerian" pitchFamily="82" charset="0"/>
              </a:rPr>
            </a:br>
            <a:r>
              <a:rPr lang="en-NZ" sz="3100" dirty="0">
                <a:latin typeface="Algerian" pitchFamily="82" charset="0"/>
              </a:rPr>
              <a:t>guidelines</a:t>
            </a:r>
            <a:br>
              <a:rPr lang="en-NZ" sz="3100" dirty="0">
                <a:latin typeface="Algerian" pitchFamily="82" charset="0"/>
              </a:rPr>
            </a:br>
            <a:br>
              <a:rPr lang="en-NZ" sz="3100" dirty="0">
                <a:latin typeface="Algerian" pitchFamily="82" charset="0"/>
              </a:rPr>
            </a:br>
            <a:br>
              <a:rPr lang="en-NZ" sz="3100" dirty="0">
                <a:latin typeface="Algerian" pitchFamily="82" charset="0"/>
              </a:rPr>
            </a:br>
            <a:r>
              <a:rPr lang="en-NZ" sz="2400" dirty="0">
                <a:latin typeface="Algerian" pitchFamily="82" charset="0"/>
              </a:rPr>
              <a:t>follow your natural pace</a:t>
            </a:r>
            <a:br>
              <a:rPr lang="en-NZ" sz="2400" dirty="0">
                <a:latin typeface="Algerian" pitchFamily="82" charset="0"/>
              </a:rPr>
            </a:br>
            <a:r>
              <a:rPr lang="en-NZ" sz="2400" dirty="0">
                <a:latin typeface="Algerian" pitchFamily="82" charset="0"/>
              </a:rPr>
              <a:t>feel free to move around others</a:t>
            </a:r>
            <a:br>
              <a:rPr lang="en-NZ" sz="2400" dirty="0">
                <a:latin typeface="Algerian" pitchFamily="82" charset="0"/>
              </a:rPr>
            </a:br>
            <a:r>
              <a:rPr lang="en-NZ" sz="2400" dirty="0">
                <a:latin typeface="Algerian" pitchFamily="82" charset="0"/>
              </a:rPr>
              <a:t>you will meet others coming out</a:t>
            </a:r>
            <a:br>
              <a:rPr lang="en-NZ" sz="2400" dirty="0">
                <a:latin typeface="Algerian" pitchFamily="82" charset="0"/>
              </a:rPr>
            </a:br>
            <a:r>
              <a:rPr lang="en-NZ" sz="2400" dirty="0">
                <a:latin typeface="Algerian" pitchFamily="82" charset="0"/>
              </a:rPr>
              <a:t>turns are  good place to pass</a:t>
            </a:r>
            <a:br>
              <a:rPr lang="en-NZ" sz="2400" dirty="0">
                <a:latin typeface="Algerian" pitchFamily="82" charset="0"/>
              </a:rPr>
            </a:br>
            <a:r>
              <a:rPr lang="en-NZ" sz="2400" dirty="0">
                <a:latin typeface="Algerian" pitchFamily="82" charset="0"/>
              </a:rPr>
              <a:t>let your gaze be soft</a:t>
            </a:r>
            <a:br>
              <a:rPr lang="en-NZ" sz="2400" dirty="0">
                <a:latin typeface="Algerian" pitchFamily="82" charset="0"/>
              </a:rPr>
            </a:br>
            <a:r>
              <a:rPr lang="en-NZ" sz="2400" dirty="0">
                <a:latin typeface="Algerian" pitchFamily="82" charset="0"/>
              </a:rPr>
              <a:t>let everything be a metaphor</a:t>
            </a:r>
            <a:br>
              <a:rPr lang="en-NZ" sz="2400" dirty="0">
                <a:latin typeface="Algerian" pitchFamily="82" charset="0"/>
              </a:rPr>
            </a:br>
            <a:r>
              <a:rPr lang="en-NZ" sz="2400" dirty="0">
                <a:latin typeface="Algerian" pitchFamily="82" charset="0"/>
              </a:rPr>
              <a:t>no photographs please</a:t>
            </a: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br>
              <a:rPr lang="en-NZ" sz="3100" dirty="0">
                <a:latin typeface="Algerian" pitchFamily="82" charset="0"/>
              </a:rPr>
            </a:br>
            <a:endParaRPr lang="en-NZ" sz="3100" dirty="0">
              <a:latin typeface="Algerian" pitchFamily="8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br>
              <a:rPr lang="en-NZ" dirty="0">
                <a:latin typeface="Algerian" pitchFamily="82" charset="0"/>
              </a:rPr>
            </a:br>
            <a:r>
              <a:rPr lang="en-NZ" dirty="0">
                <a:latin typeface="Algerian" pitchFamily="82" charset="0"/>
              </a:rPr>
              <a:t>Walking a sacred path 4 </a:t>
            </a:r>
            <a:br>
              <a:rPr lang="en-NZ" dirty="0">
                <a:latin typeface="Algerian" pitchFamily="82" charset="0"/>
              </a:rPr>
            </a:br>
            <a:r>
              <a:rPr lang="en-NZ" sz="3100" dirty="0">
                <a:latin typeface="Algerian" pitchFamily="82" charset="0"/>
              </a:rPr>
              <a:t> expectations</a:t>
            </a:r>
            <a:br>
              <a:rPr lang="en-NZ" sz="3100" dirty="0">
                <a:latin typeface="Algerian" pitchFamily="82" charset="0"/>
              </a:rPr>
            </a:br>
            <a:br>
              <a:rPr lang="en-NZ" sz="3100" dirty="0">
                <a:latin typeface="Algerian" pitchFamily="82" charset="0"/>
              </a:rPr>
            </a:br>
            <a:r>
              <a:rPr lang="en-NZ" sz="2700" dirty="0">
                <a:latin typeface="Algerian" pitchFamily="82" charset="0"/>
              </a:rPr>
              <a:t>“this is your walk. We are walking together with others, but it is your walk”</a:t>
            </a:r>
            <a:br>
              <a:rPr lang="en-NZ" sz="2700" dirty="0">
                <a:latin typeface="Algerian" pitchFamily="82" charset="0"/>
              </a:rPr>
            </a:br>
            <a:br>
              <a:rPr lang="en-NZ" sz="2700" dirty="0">
                <a:latin typeface="Algerian" pitchFamily="82" charset="0"/>
              </a:rPr>
            </a:br>
            <a:r>
              <a:rPr lang="en-NZ" sz="2700" dirty="0">
                <a:latin typeface="Algerian" pitchFamily="82" charset="0"/>
              </a:rPr>
              <a:t>experience your experience – it may feel as if nothing has happened</a:t>
            </a:r>
            <a:br>
              <a:rPr lang="en-NZ" sz="2700" dirty="0">
                <a:latin typeface="Algerian" pitchFamily="82" charset="0"/>
              </a:rPr>
            </a:br>
            <a:br>
              <a:rPr lang="en-NZ" sz="2700" dirty="0">
                <a:latin typeface="Algerian" pitchFamily="82" charset="0"/>
              </a:rPr>
            </a:br>
            <a:r>
              <a:rPr lang="en-NZ" sz="2700" dirty="0">
                <a:latin typeface="Algerian" pitchFamily="82" charset="0"/>
              </a:rPr>
              <a:t>Each person’s experience is unique to them</a:t>
            </a:r>
            <a:br>
              <a:rPr lang="en-NZ" sz="2700" dirty="0">
                <a:latin typeface="Algerian" pitchFamily="82" charset="0"/>
              </a:rPr>
            </a:br>
            <a:br>
              <a:rPr lang="en-NZ" sz="2700" dirty="0">
                <a:latin typeface="Algerian" pitchFamily="82" charset="0"/>
              </a:rPr>
            </a:br>
            <a:r>
              <a:rPr lang="en-NZ" sz="2700" dirty="0">
                <a:latin typeface="Algerian" pitchFamily="82" charset="0"/>
              </a:rPr>
              <a:t>“I have no idea what’s going to happen for you”</a:t>
            </a:r>
            <a:br>
              <a:rPr lang="en-NZ" sz="2700" dirty="0">
                <a:latin typeface="Algerian" pitchFamily="82" charset="0"/>
              </a:rPr>
            </a:br>
            <a:br>
              <a:rPr lang="en-NZ" sz="2700" dirty="0">
                <a:latin typeface="Algerian" pitchFamily="82" charset="0"/>
              </a:rPr>
            </a:br>
            <a:r>
              <a:rPr lang="en-NZ" sz="2700" dirty="0">
                <a:latin typeface="Algerian" pitchFamily="82" charset="0"/>
              </a:rPr>
              <a:t>“can we give each other permission to be un-self conscious in the labyrinth?”</a:t>
            </a:r>
            <a:br>
              <a:rPr lang="en-NZ" sz="2700" dirty="0">
                <a:latin typeface="Algerian" pitchFamily="82" charset="0"/>
              </a:rPr>
            </a:br>
            <a:br>
              <a:rPr lang="en-NZ" sz="3100" dirty="0">
                <a:latin typeface="Algerian" pitchFamily="82" charset="0"/>
              </a:rPr>
            </a:br>
            <a:br>
              <a:rPr lang="en-NZ" sz="3100" dirty="0">
                <a:latin typeface="Algerian" pitchFamily="82" charset="0"/>
              </a:rPr>
            </a:br>
            <a:endParaRPr lang="en-NZ" sz="3100" dirty="0">
              <a:latin typeface="Algerian" pitchFamily="8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latin typeface="Algerian" pitchFamily="82" charset="0"/>
              </a:rPr>
              <a:t>Iii  Labyrinth at the light house </a:t>
            </a:r>
          </a:p>
        </p:txBody>
      </p:sp>
      <p:sp>
        <p:nvSpPr>
          <p:cNvPr id="3" name="Content Placeholder 2"/>
          <p:cNvSpPr>
            <a:spLocks noGrp="1"/>
          </p:cNvSpPr>
          <p:nvPr>
            <p:ph idx="1"/>
          </p:nvPr>
        </p:nvSpPr>
        <p:spPr/>
        <p:txBody>
          <a:bodyPr>
            <a:normAutofit/>
          </a:bodyPr>
          <a:lstStyle/>
          <a:p>
            <a:pPr algn="ctr">
              <a:buNone/>
            </a:pPr>
            <a:r>
              <a:rPr lang="en-NZ" sz="2800" dirty="0">
                <a:latin typeface="Algerian" pitchFamily="82" charset="0"/>
              </a:rPr>
              <a:t>Design</a:t>
            </a:r>
          </a:p>
          <a:p>
            <a:pPr algn="ctr">
              <a:buNone/>
            </a:pPr>
            <a:r>
              <a:rPr lang="en-NZ" sz="2800" dirty="0" err="1">
                <a:latin typeface="Algerian" pitchFamily="82" charset="0"/>
              </a:rPr>
              <a:t>Mandala</a:t>
            </a:r>
            <a:r>
              <a:rPr lang="en-NZ" sz="2800" dirty="0">
                <a:latin typeface="Algerian" pitchFamily="82" charset="0"/>
              </a:rPr>
              <a:t> in centre</a:t>
            </a:r>
          </a:p>
          <a:p>
            <a:pPr algn="ctr">
              <a:buNone/>
            </a:pPr>
            <a:r>
              <a:rPr lang="en-NZ" sz="2800" dirty="0">
                <a:latin typeface="Algerian" pitchFamily="82" charset="0"/>
              </a:rPr>
              <a:t>Crystal grid</a:t>
            </a:r>
          </a:p>
          <a:p>
            <a:pPr algn="ctr">
              <a:buNone/>
            </a:pPr>
            <a:r>
              <a:rPr lang="en-NZ" sz="2800" dirty="0">
                <a:latin typeface="Algerian" pitchFamily="82" charset="0"/>
              </a:rPr>
              <a:t>Current photos</a:t>
            </a:r>
          </a:p>
          <a:p>
            <a:pPr algn="ctr">
              <a:buNone/>
            </a:pPr>
            <a:r>
              <a:rPr lang="en-NZ" sz="2800" dirty="0">
                <a:latin typeface="Algerian" pitchFamily="82" charset="0"/>
              </a:rPr>
              <a:t>Temple garden</a:t>
            </a:r>
          </a:p>
          <a:p>
            <a:pPr algn="ctr">
              <a:buNone/>
            </a:pPr>
            <a:r>
              <a:rPr lang="en-NZ" sz="2800" dirty="0">
                <a:latin typeface="Algerian" pitchFamily="82" charset="0"/>
              </a:rPr>
              <a:t>Unity room, inner temple, temple</a:t>
            </a:r>
          </a:p>
          <a:p>
            <a:pPr algn="ctr">
              <a:buNone/>
            </a:pPr>
            <a:r>
              <a:rPr lang="en-NZ" sz="2800" dirty="0">
                <a:latin typeface="Algerian" pitchFamily="82" charset="0"/>
              </a:rPr>
              <a:t>Footpath sign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abyrinth Rambling Rose 680"/>
          <p:cNvPicPr>
            <a:picLocks noChangeAspect="1" noChangeArrowheads="1"/>
          </p:cNvPicPr>
          <p:nvPr/>
        </p:nvPicPr>
        <p:blipFill>
          <a:blip r:embed="rId2" cstate="print"/>
          <a:srcRect/>
          <a:stretch>
            <a:fillRect/>
          </a:stretch>
        </p:blipFill>
        <p:spPr bwMode="auto">
          <a:xfrm>
            <a:off x="381000" y="609600"/>
            <a:ext cx="8450517" cy="5638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C:\Users\Office\Desktop\Roha logo.png"/>
          <p:cNvPicPr>
            <a:picLocks noChangeAspect="1" noChangeArrowheads="1"/>
          </p:cNvPicPr>
          <p:nvPr/>
        </p:nvPicPr>
        <p:blipFill>
          <a:blip r:embed="rId2" cstate="print"/>
          <a:srcRect/>
          <a:stretch>
            <a:fillRect/>
          </a:stretch>
        </p:blipFill>
        <p:spPr bwMode="auto">
          <a:xfrm>
            <a:off x="1371600" y="381000"/>
            <a:ext cx="6172200" cy="6172200"/>
          </a:xfrm>
          <a:prstGeom prst="rect">
            <a:avLst/>
          </a:prstGeom>
          <a:noFill/>
        </p:spPr>
      </p:pic>
      <p:sp>
        <p:nvSpPr>
          <p:cNvPr id="5" name="Title 4"/>
          <p:cNvSpPr>
            <a:spLocks noGrp="1"/>
          </p:cNvSpPr>
          <p:nvPr>
            <p:ph type="title"/>
          </p:nvPr>
        </p:nvSpPr>
        <p:spPr/>
        <p:txBody>
          <a:bodyPr/>
          <a:lstStyle/>
          <a:p>
            <a:endParaRPr lang="en-N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a:p>
        </p:txBody>
      </p:sp>
      <p:pic>
        <p:nvPicPr>
          <p:cNvPr id="65538" name="Picture 2" descr="https://scontent.fchc1-1.fna.fbcdn.net/v/t39.30808-6/p720x720/246888645_10226579345007248_4121890521720863101_n.jpg?_nc_cat=108&amp;ccb=1-5&amp;_nc_sid=730e14&amp;_nc_ohc=1SFuPPKjaG0AX8kfpC3&amp;tn=aXZWodfejC3hbPzS&amp;_nc_ht=scontent.fchc1-1.fna&amp;oh=c79953d168be873c9083c48aad7b1059&amp;oe=617BCCF9"/>
          <p:cNvPicPr>
            <a:picLocks noChangeAspect="1" noChangeArrowheads="1"/>
          </p:cNvPicPr>
          <p:nvPr/>
        </p:nvPicPr>
        <p:blipFill>
          <a:blip r:embed="rId2" cstate="print"/>
          <a:srcRect/>
          <a:stretch>
            <a:fillRect/>
          </a:stretch>
        </p:blipFill>
        <p:spPr bwMode="auto">
          <a:xfrm>
            <a:off x="381000" y="228600"/>
            <a:ext cx="8305800" cy="62293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a:p>
        </p:txBody>
      </p:sp>
      <p:pic>
        <p:nvPicPr>
          <p:cNvPr id="63490" name="Picture 2" descr="https://scontent.fchc1-1.fna.fbcdn.net/v/t39.30808-6/p720x720/241527156_10226579346207278_3378487358690205199_n.jpg?_nc_cat=103&amp;ccb=1-5&amp;_nc_sid=730e14&amp;_nc_ohc=XdCP7aeyHPkAX_0NEWI&amp;_nc_ht=scontent.fchc1-1.fna&amp;oh=86457f6953d8bbbe8ba98ffb051f4950&amp;oe=617D35F2"/>
          <p:cNvPicPr>
            <a:picLocks noChangeAspect="1" noChangeArrowheads="1"/>
          </p:cNvPicPr>
          <p:nvPr/>
        </p:nvPicPr>
        <p:blipFill>
          <a:blip r:embed="rId2" cstate="print"/>
          <a:srcRect/>
          <a:stretch>
            <a:fillRect/>
          </a:stretch>
        </p:blipFill>
        <p:spPr bwMode="auto">
          <a:xfrm>
            <a:off x="457200" y="381000"/>
            <a:ext cx="8077200" cy="60579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descr="242277194_10226579496171027_6153343957212263692_n.jpg"/>
          <p:cNvPicPr>
            <a:picLocks noGrp="1" noChangeAspect="1"/>
          </p:cNvPicPr>
          <p:nvPr>
            <p:ph idx="1"/>
          </p:nvPr>
        </p:nvPicPr>
        <p:blipFill>
          <a:blip r:embed="rId2" cstate="print"/>
          <a:stretch>
            <a:fillRect/>
          </a:stretch>
        </p:blipFill>
        <p:spPr>
          <a:xfrm>
            <a:off x="2362200" y="304800"/>
            <a:ext cx="4800600" cy="64008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descr="246610254_10226604067065284_3603163807677339960_n.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3400" y="381000"/>
            <a:ext cx="8026400" cy="6019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4562"/>
          </a:xfrm>
        </p:spPr>
        <p:txBody>
          <a:bodyPr>
            <a:normAutofit fontScale="90000"/>
          </a:bodyPr>
          <a:lstStyle/>
          <a:p>
            <a:br>
              <a:rPr lang="en-NZ" dirty="0"/>
            </a:br>
            <a:br>
              <a:rPr lang="en-NZ" dirty="0"/>
            </a:br>
            <a:r>
              <a:rPr lang="en-NZ" dirty="0">
                <a:latin typeface="Algerian" pitchFamily="82" charset="0"/>
              </a:rPr>
              <a:t>a labyrinth has one path</a:t>
            </a:r>
            <a:br>
              <a:rPr lang="en-NZ" dirty="0">
                <a:latin typeface="Algerian" pitchFamily="82" charset="0"/>
              </a:rPr>
            </a:br>
            <a:br>
              <a:rPr lang="en-NZ" dirty="0">
                <a:latin typeface="Algerian" pitchFamily="82" charset="0"/>
              </a:rPr>
            </a:br>
            <a:r>
              <a:rPr lang="en-NZ" sz="2800" dirty="0">
                <a:latin typeface="Algerian" pitchFamily="82" charset="0"/>
              </a:rPr>
              <a:t>it is designed to help you find your way</a:t>
            </a:r>
            <a:br>
              <a:rPr lang="en-NZ" dirty="0">
                <a:latin typeface="Algerian" pitchFamily="82" charset="0"/>
              </a:rPr>
            </a:br>
            <a:endParaRPr lang="en-NZ" dirty="0"/>
          </a:p>
        </p:txBody>
      </p:sp>
      <p:sp>
        <p:nvSpPr>
          <p:cNvPr id="4" name="Content Placeholder 3"/>
          <p:cNvSpPr>
            <a:spLocks noGrp="1"/>
          </p:cNvSpPr>
          <p:nvPr>
            <p:ph idx="1"/>
          </p:nvPr>
        </p:nvSpPr>
        <p:spPr>
          <a:xfrm>
            <a:off x="457200" y="1676400"/>
            <a:ext cx="8229600" cy="4525963"/>
          </a:xfrm>
        </p:spPr>
        <p:txBody>
          <a:bodyPr/>
          <a:lstStyle/>
          <a:p>
            <a:endParaRPr lang="en-NZ" dirty="0"/>
          </a:p>
          <a:p>
            <a:pPr>
              <a:buNone/>
            </a:pPr>
            <a:endParaRPr lang="en-NZ" dirty="0"/>
          </a:p>
        </p:txBody>
      </p:sp>
      <p:pic>
        <p:nvPicPr>
          <p:cNvPr id="27649" name="Picture 1"/>
          <p:cNvPicPr>
            <a:picLocks noChangeAspect="1" noChangeArrowheads="1"/>
          </p:cNvPicPr>
          <p:nvPr/>
        </p:nvPicPr>
        <p:blipFill>
          <a:blip r:embed="rId2" cstate="screen">
            <a:lum bright="20000" contrast="20000"/>
            <a:extLst>
              <a:ext uri="{28A0092B-C50C-407E-A947-70E740481C1C}">
                <a14:useLocalDpi xmlns:a14="http://schemas.microsoft.com/office/drawing/2010/main"/>
              </a:ext>
            </a:extLst>
          </a:blip>
          <a:srcRect/>
          <a:stretch>
            <a:fillRect/>
          </a:stretch>
        </p:blipFill>
        <p:spPr bwMode="auto">
          <a:xfrm rot="5400000">
            <a:off x="2222988" y="1968012"/>
            <a:ext cx="4469423" cy="4648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descr="247104666_10226604085425743_3217803981189804465_n.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3400" y="304800"/>
            <a:ext cx="8189381" cy="6142036"/>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descr="241505290_10226579349167352_3169652618298358001_n.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 y="304800"/>
            <a:ext cx="8128000" cy="6096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latin typeface="Algerian" pitchFamily="82" charset="0"/>
              </a:rPr>
              <a:t>Add footpath sign</a:t>
            </a:r>
          </a:p>
        </p:txBody>
      </p:sp>
      <p:pic>
        <p:nvPicPr>
          <p:cNvPr id="58369"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81200" y="0"/>
            <a:ext cx="51435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a:latin typeface="Algerian" pitchFamily="82" charset="0"/>
              </a:rPr>
              <a:t>Medieval labyrinth</a:t>
            </a:r>
            <a:br>
              <a:rPr lang="en-NZ" sz="4000" dirty="0">
                <a:latin typeface="Algerian" pitchFamily="82" charset="0"/>
              </a:rPr>
            </a:br>
            <a:endParaRPr lang="en-NZ" sz="4000" dirty="0">
              <a:latin typeface="Algerian" pitchFamily="82" charset="0"/>
            </a:endParaRPr>
          </a:p>
        </p:txBody>
      </p:sp>
      <p:pic>
        <p:nvPicPr>
          <p:cNvPr id="1026" name="Picture 2" descr="C:\Users\Office\Desktop\chartres labyrinth - Bing images_files\Grace_Cathedral_interior_with_labyrinth-683x1024.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062608" y="1121320"/>
            <a:ext cx="3338191" cy="500484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r>
              <a:rPr lang="en-NZ" dirty="0">
                <a:latin typeface="Algerian" pitchFamily="82" charset="0"/>
              </a:rPr>
              <a:t>Classical labyrinth</a:t>
            </a:r>
            <a:br>
              <a:rPr lang="en-NZ" dirty="0">
                <a:latin typeface="Algerian" pitchFamily="82" charset="0"/>
              </a:rPr>
            </a:br>
            <a:br>
              <a:rPr lang="en-NZ" dirty="0">
                <a:latin typeface="Algerian" pitchFamily="82" charset="0"/>
              </a:rPr>
            </a:br>
            <a:r>
              <a:rPr lang="en-NZ" dirty="0">
                <a:latin typeface="Algerian" pitchFamily="82" charset="0"/>
              </a:rPr>
              <a:t>image 8110</a:t>
            </a:r>
          </a:p>
        </p:txBody>
      </p:sp>
      <p:pic>
        <p:nvPicPr>
          <p:cNvPr id="25601" name="Picture 1"/>
          <p:cNvPicPr>
            <a:picLocks noChangeAspect="1" noChangeArrowheads="1"/>
          </p:cNvPicPr>
          <p:nvPr/>
        </p:nvPicPr>
        <p:blipFill>
          <a:blip r:embed="rId2" cstate="screen">
            <a:lum bright="20000" contrast="30000"/>
            <a:extLst>
              <a:ext uri="{28A0092B-C50C-407E-A947-70E740481C1C}">
                <a14:useLocalDpi xmlns:a14="http://schemas.microsoft.com/office/drawing/2010/main"/>
              </a:ext>
            </a:extLst>
          </a:blip>
          <a:srcRect/>
          <a:stretch>
            <a:fillRect/>
          </a:stretch>
        </p:blipFill>
        <p:spPr bwMode="auto">
          <a:xfrm rot="5400000">
            <a:off x="1967744" y="699256"/>
            <a:ext cx="5208512" cy="5943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latin typeface="Algerian" pitchFamily="82" charset="0"/>
              </a:rPr>
              <a:t>Rambling rose</a:t>
            </a:r>
          </a:p>
        </p:txBody>
      </p:sp>
      <p:pic>
        <p:nvPicPr>
          <p:cNvPr id="1026" name="Picture 2" descr="C:\Users\Office\Desktop\Labyrinth-Rambling-Rose-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8800" y="1371600"/>
            <a:ext cx="5257800" cy="5257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latin typeface="Algerian" pitchFamily="82" charset="0"/>
              </a:rPr>
            </a:br>
            <a:r>
              <a:rPr lang="en-NZ" dirty="0">
                <a:latin typeface="Algerian" pitchFamily="82" charset="0"/>
              </a:rPr>
              <a:t>roman mosaic labyrinth</a:t>
            </a:r>
            <a:br>
              <a:rPr lang="en-NZ" dirty="0">
                <a:latin typeface="Algerian" pitchFamily="82" charset="0"/>
              </a:rPr>
            </a:br>
            <a:r>
              <a:rPr lang="en-NZ" dirty="0">
                <a:latin typeface="Algerian" pitchFamily="82" charset="0"/>
              </a:rPr>
              <a:t>image 8148</a:t>
            </a:r>
          </a:p>
        </p:txBody>
      </p:sp>
      <p:pic>
        <p:nvPicPr>
          <p:cNvPr id="24577" name="Picture 1"/>
          <p:cNvPicPr>
            <a:picLocks noChangeAspect="1" noChangeArrowheads="1"/>
          </p:cNvPicPr>
          <p:nvPr/>
        </p:nvPicPr>
        <p:blipFill>
          <a:blip r:embed="rId2" cstate="screen">
            <a:lum bright="30000" contrast="30000"/>
            <a:extLst>
              <a:ext uri="{28A0092B-C50C-407E-A947-70E740481C1C}">
                <a14:useLocalDpi xmlns:a14="http://schemas.microsoft.com/office/drawing/2010/main"/>
              </a:ext>
            </a:extLst>
          </a:blip>
          <a:srcRect/>
          <a:stretch>
            <a:fillRect/>
          </a:stretch>
        </p:blipFill>
        <p:spPr bwMode="auto">
          <a:xfrm rot="5400000">
            <a:off x="1878012" y="1398589"/>
            <a:ext cx="5159375" cy="4953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bwMode="auto">
          <a:xfrm>
            <a:off x="2480780" y="574934"/>
            <a:ext cx="4334841" cy="473975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48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t>Labyrinths 2</a:t>
            </a:r>
            <a:endParaRPr kumimoji="0" lang="en-NZ"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28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t>experiences</a:t>
            </a:r>
            <a:br>
              <a:rPr lang="en-NZ" sz="2800" dirty="0">
                <a:solidFill>
                  <a:srgbClr val="002060"/>
                </a:solidFill>
                <a:latin typeface="Algerian" pitchFamily="82" charset="0"/>
                <a:ea typeface="Calibri" pitchFamily="34" charset="0"/>
                <a:cs typeface="Times New Roman" pitchFamily="18" charset="0"/>
              </a:rPr>
            </a:br>
            <a:br>
              <a:rPr lang="en-NZ" sz="2800" dirty="0">
                <a:solidFill>
                  <a:srgbClr val="002060"/>
                </a:solidFill>
                <a:latin typeface="Algerian" pitchFamily="82" charset="0"/>
                <a:ea typeface="Calibri" pitchFamily="34" charset="0"/>
                <a:cs typeface="Times New Roman" pitchFamily="18" charset="0"/>
              </a:rPr>
            </a:br>
            <a:endParaRPr kumimoji="0" lang="en-NZ"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32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t>Chartres</a:t>
            </a:r>
            <a:br>
              <a:rPr kumimoji="0" lang="en-NZ" sz="32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br>
            <a:r>
              <a:rPr kumimoji="0" lang="en-NZ" sz="3200" b="0" i="0" u="none" strike="noStrike" cap="none" normalizeH="0" baseline="0" dirty="0" err="1">
                <a:ln>
                  <a:noFill/>
                </a:ln>
                <a:solidFill>
                  <a:srgbClr val="002060"/>
                </a:solidFill>
                <a:effectLst/>
                <a:latin typeface="Algerian" pitchFamily="82" charset="0"/>
                <a:ea typeface="Calibri" pitchFamily="34" charset="0"/>
                <a:cs typeface="Times New Roman" pitchFamily="18" charset="0"/>
              </a:rPr>
              <a:t>akaroa</a:t>
            </a:r>
            <a:endParaRPr kumimoji="0" lang="en-NZ"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3200" b="0" i="0" u="none" strike="noStrike" cap="none" normalizeH="0" baseline="0" dirty="0" err="1">
                <a:ln>
                  <a:noFill/>
                </a:ln>
                <a:solidFill>
                  <a:srgbClr val="002060"/>
                </a:solidFill>
                <a:effectLst/>
                <a:latin typeface="Algerian" pitchFamily="82" charset="0"/>
                <a:ea typeface="Calibri" pitchFamily="34" charset="0"/>
                <a:cs typeface="Times New Roman" pitchFamily="18" charset="0"/>
              </a:rPr>
              <a:t>Mana</a:t>
            </a:r>
            <a:endParaRPr kumimoji="0" lang="en-NZ"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32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t>Te </a:t>
            </a:r>
            <a:r>
              <a:rPr kumimoji="0" lang="en-NZ" sz="3200" b="0" i="0" u="none" strike="noStrike" cap="none" normalizeH="0" baseline="0" dirty="0" err="1">
                <a:ln>
                  <a:noFill/>
                </a:ln>
                <a:solidFill>
                  <a:srgbClr val="002060"/>
                </a:solidFill>
                <a:effectLst/>
                <a:latin typeface="Algerian" pitchFamily="82" charset="0"/>
                <a:ea typeface="Calibri" pitchFamily="34" charset="0"/>
                <a:cs typeface="Times New Roman" pitchFamily="18" charset="0"/>
              </a:rPr>
              <a:t>moata</a:t>
            </a:r>
            <a:endParaRPr kumimoji="0" lang="en-NZ"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32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t>Madonna rising</a:t>
            </a:r>
            <a:endParaRPr kumimoji="0" lang="en-NZ"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sz="3200" b="0" i="0" u="none" strike="noStrike" cap="none" normalizeH="0" baseline="0" dirty="0" err="1">
                <a:ln>
                  <a:noFill/>
                </a:ln>
                <a:solidFill>
                  <a:srgbClr val="002060"/>
                </a:solidFill>
                <a:effectLst/>
                <a:latin typeface="Algerian" pitchFamily="82" charset="0"/>
                <a:ea typeface="Calibri" pitchFamily="34" charset="0"/>
                <a:cs typeface="Times New Roman" pitchFamily="18" charset="0"/>
              </a:rPr>
              <a:t>Banafsheh</a:t>
            </a:r>
            <a:r>
              <a:rPr kumimoji="0" lang="en-NZ" sz="3200" b="0" i="0" u="none" strike="noStrike" cap="none" normalizeH="0" baseline="0" dirty="0">
                <a:ln>
                  <a:noFill/>
                </a:ln>
                <a:solidFill>
                  <a:srgbClr val="002060"/>
                </a:solidFill>
                <a:effectLst/>
                <a:latin typeface="Algerian" pitchFamily="82" charset="0"/>
                <a:ea typeface="Calibri" pitchFamily="34" charset="0"/>
                <a:cs typeface="Times New Roman" pitchFamily="18" charset="0"/>
              </a:rPr>
              <a:t> </a:t>
            </a:r>
            <a:r>
              <a:rPr kumimoji="0" lang="en-NZ" sz="3200" b="0" i="0" u="none" strike="noStrike" cap="none" normalizeH="0" baseline="0" dirty="0" err="1">
                <a:ln>
                  <a:noFill/>
                </a:ln>
                <a:solidFill>
                  <a:srgbClr val="002060"/>
                </a:solidFill>
                <a:effectLst/>
                <a:latin typeface="Algerian" pitchFamily="82" charset="0"/>
                <a:ea typeface="Calibri" pitchFamily="34" charset="0"/>
                <a:cs typeface="Times New Roman" pitchFamily="18" charset="0"/>
              </a:rPr>
              <a:t>sayyad</a:t>
            </a:r>
            <a:endParaRPr kumimoji="0" lang="en-NZ"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643</Words>
  <Application>Microsoft Macintosh PowerPoint</Application>
  <PresentationFormat>On-screen Show (4:3)</PresentationFormat>
  <Paragraphs>83</Paragraphs>
  <Slides>42</Slides>
  <Notes>2</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Algerian</vt:lpstr>
      <vt:lpstr>Arial</vt:lpstr>
      <vt:lpstr>Calibri</vt:lpstr>
      <vt:lpstr>Office Theme</vt:lpstr>
      <vt:lpstr>i   the Labyrinth  ii    Walking  a sacred path  iii   the light house  rose isbell October 2021</vt:lpstr>
      <vt:lpstr>    Labyrinths 1  What is a labyrinth?     Labyrinths vs mazes  medieval vs classical       </vt:lpstr>
      <vt:lpstr>  a labyrinth is not a maze  a maze is designed for you to lose your way </vt:lpstr>
      <vt:lpstr>  a labyrinth has one path  it is designed to help you find your way </vt:lpstr>
      <vt:lpstr>Medieval labyrinth </vt:lpstr>
      <vt:lpstr> Classical labyrinth  image 8110</vt:lpstr>
      <vt:lpstr>Rambling rose</vt:lpstr>
      <vt:lpstr> roman mosaic labyrinth image 8148</vt:lpstr>
      <vt:lpstr>Labyrinths 2 experiences   Chartres akaroa Mana Te moata Madonna rising Banafsheh sayyad</vt:lpstr>
      <vt:lpstr>Chartres cathedral</vt:lpstr>
      <vt:lpstr>PowerPoint Presentation</vt:lpstr>
      <vt:lpstr>    Mana retreat  coromandel  the sanctuary at mana  </vt:lpstr>
      <vt:lpstr>   te moata retreat coromandel  mystical rainforest labyrinth</vt:lpstr>
      <vt:lpstr>  Madonna rising chartres  a spiritual pilgrimage </vt:lpstr>
      <vt:lpstr>  Banafsheh  sayyad persian mystical dance  </vt:lpstr>
      <vt:lpstr>  Labyrinths  3  videos </vt:lpstr>
      <vt:lpstr>Grace cathedral san francisco</vt:lpstr>
      <vt:lpstr>Leucadia beach california</vt:lpstr>
      <vt:lpstr>               labyrinths  4               photos       </vt:lpstr>
      <vt:lpstr>PowerPoint Presentation</vt:lpstr>
      <vt:lpstr>Landscape labyrinth New mexico</vt:lpstr>
      <vt:lpstr>Crocodile river reserve south africa</vt:lpstr>
      <vt:lpstr>Lavender labyrinth czech republic</vt:lpstr>
      <vt:lpstr>Backyard labyrinth sedona</vt:lpstr>
      <vt:lpstr>Bury st edmonds united kingdom</vt:lpstr>
      <vt:lpstr>Temporary labyrinth norway</vt:lpstr>
      <vt:lpstr>Full moon labyrinth Ontario</vt:lpstr>
      <vt:lpstr>Ii walking a sacred path by lauren artress</vt:lpstr>
      <vt:lpstr>     walking a sacred path 2   handout   To walk a sacred path  new pilgrims. New paths  walking – the process  rediscovering the divine within    </vt:lpstr>
      <vt:lpstr>        Walking  a sacred path 2  stages of the labyrinth    Releasing (letting go)  Receiving (listening)  Returning (reflecting, resolving, reclaiming)    </vt:lpstr>
      <vt:lpstr>            walking a sacred path 3 guidelines   follow your natural pace feel free to move around others you will meet others coming out turns are  good place to pass let your gaze be soft let everything be a metaphor no photographs please          </vt:lpstr>
      <vt:lpstr>          Walking a sacred path 4   expectations  “this is your walk. We are walking together with others, but it is your walk”  experience your experience – it may feel as if nothing has happened  Each person’s experience is unique to them  “I have no idea what’s going to happen for you”  “can we give each other permission to be un-self conscious in the labyrinth?”   </vt:lpstr>
      <vt:lpstr>Iii  Labyrinth at the light house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footpath sign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Labyrinths  Walking  a sacred path  labyrinth at the light house   rose isbell October 2021</dc:title>
  <dc:creator>Office</dc:creator>
  <cp:lastModifiedBy>Chris Brown</cp:lastModifiedBy>
  <cp:revision>104</cp:revision>
  <cp:lastPrinted>2021-10-27T04:30:19Z</cp:lastPrinted>
  <dcterms:created xsi:type="dcterms:W3CDTF">2021-10-25T06:02:40Z</dcterms:created>
  <dcterms:modified xsi:type="dcterms:W3CDTF">2021-11-05T00:34:44Z</dcterms:modified>
</cp:coreProperties>
</file>